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10"/>
  </p:notesMasterIdLst>
  <p:sldIdLst>
    <p:sldId id="273" r:id="rId4"/>
    <p:sldId id="265" r:id="rId5"/>
    <p:sldId id="269" r:id="rId6"/>
    <p:sldId id="274" r:id="rId7"/>
    <p:sldId id="275" r:id="rId8"/>
    <p:sldId id="272" r:id="rId9"/>
  </p:sldIdLst>
  <p:sldSz cx="10058400" cy="777240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484910-D68D-363B-50FE-A41EC87DFBEC}" name="Crystal Vick" initials="CV" userId="S::cvick@atlantalandgroup.com::be922e68-56ab-4733-b7ea-3ee58245cd8b" providerId="AD"/>
  <p188:author id="{3AA5EA4E-4B65-F0F8-8D5E-165F4A8443C3}" name="Sam Galloway" initials="SG" userId="S::sgalloway@carterusa.com::b542e897-2fc2-42ca-9b1a-e11f48a561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0"/>
  </p:normalViewPr>
  <p:slideViewPr>
    <p:cSldViewPr>
      <p:cViewPr varScale="1">
        <p:scale>
          <a:sx n="93" d="100"/>
          <a:sy n="93" d="100"/>
        </p:scale>
        <p:origin x="162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907" y="0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4740C291-B980-F349-A59A-5D9E71D7F25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17850" y="876300"/>
            <a:ext cx="3060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22" tIns="41811" rIns="83622" bIns="418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27" y="3373469"/>
            <a:ext cx="7435946" cy="2760631"/>
          </a:xfrm>
          <a:prstGeom prst="rect">
            <a:avLst/>
          </a:prstGeom>
        </p:spPr>
        <p:txBody>
          <a:bodyPr vert="horz" lIns="83622" tIns="41811" rIns="83622" bIns="418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94"/>
            <a:ext cx="4029027" cy="350806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907" y="6659594"/>
            <a:ext cx="4029027" cy="350806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B1B8DE18-8C0B-E648-8015-A9F705CED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09794" y="0"/>
            <a:ext cx="6249035" cy="6960870"/>
          </a:xfrm>
          <a:custGeom>
            <a:avLst/>
            <a:gdLst/>
            <a:ahLst/>
            <a:cxnLst/>
            <a:rect l="l" t="t" r="r" b="b"/>
            <a:pathLst>
              <a:path w="6249034" h="6960870">
                <a:moveTo>
                  <a:pt x="6248605" y="0"/>
                </a:moveTo>
                <a:lnTo>
                  <a:pt x="0" y="0"/>
                </a:lnTo>
                <a:lnTo>
                  <a:pt x="6248605" y="6960467"/>
                </a:lnTo>
                <a:lnTo>
                  <a:pt x="6248605" y="0"/>
                </a:lnTo>
                <a:close/>
              </a:path>
            </a:pathLst>
          </a:custGeom>
          <a:solidFill>
            <a:srgbClr val="414042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586260" y="5300259"/>
            <a:ext cx="2472690" cy="2472690"/>
          </a:xfrm>
          <a:custGeom>
            <a:avLst/>
            <a:gdLst/>
            <a:ahLst/>
            <a:cxnLst/>
            <a:rect l="l" t="t" r="r" b="b"/>
            <a:pathLst>
              <a:path w="2472690" h="2472690">
                <a:moveTo>
                  <a:pt x="2472140" y="0"/>
                </a:moveTo>
                <a:lnTo>
                  <a:pt x="0" y="2472140"/>
                </a:lnTo>
                <a:lnTo>
                  <a:pt x="2472140" y="2472140"/>
                </a:lnTo>
                <a:lnTo>
                  <a:pt x="2472140" y="0"/>
                </a:lnTo>
                <a:close/>
              </a:path>
            </a:pathLst>
          </a:custGeom>
          <a:solidFill>
            <a:srgbClr val="C82E46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21433" y="0"/>
            <a:ext cx="7137400" cy="7772400"/>
          </a:xfrm>
          <a:custGeom>
            <a:avLst/>
            <a:gdLst/>
            <a:ahLst/>
            <a:cxnLst/>
            <a:rect l="l" t="t" r="r" b="b"/>
            <a:pathLst>
              <a:path w="7137400" h="7772400">
                <a:moveTo>
                  <a:pt x="7136966" y="0"/>
                </a:moveTo>
                <a:lnTo>
                  <a:pt x="0" y="0"/>
                </a:lnTo>
                <a:lnTo>
                  <a:pt x="6977499" y="7772400"/>
                </a:lnTo>
                <a:lnTo>
                  <a:pt x="7136966" y="7772400"/>
                </a:lnTo>
                <a:lnTo>
                  <a:pt x="7136966" y="0"/>
                </a:lnTo>
                <a:close/>
              </a:path>
            </a:pathLst>
          </a:custGeom>
          <a:solidFill>
            <a:srgbClr val="414042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101339" y="2598420"/>
            <a:ext cx="6507480" cy="4725035"/>
          </a:xfrm>
          <a:custGeom>
            <a:avLst/>
            <a:gdLst/>
            <a:ahLst/>
            <a:cxnLst/>
            <a:rect l="l" t="t" r="r" b="b"/>
            <a:pathLst>
              <a:path w="6507480" h="4725034">
                <a:moveTo>
                  <a:pt x="6507479" y="0"/>
                </a:moveTo>
                <a:lnTo>
                  <a:pt x="0" y="0"/>
                </a:lnTo>
                <a:lnTo>
                  <a:pt x="0" y="4724793"/>
                </a:lnTo>
                <a:lnTo>
                  <a:pt x="6507479" y="4724793"/>
                </a:lnTo>
                <a:lnTo>
                  <a:pt x="6507479" y="0"/>
                </a:lnTo>
                <a:close/>
              </a:path>
            </a:pathLst>
          </a:custGeom>
          <a:solidFill>
            <a:srgbClr val="E4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861560" y="2888373"/>
            <a:ext cx="2857500" cy="4178300"/>
          </a:xfrm>
          <a:custGeom>
            <a:avLst/>
            <a:gdLst/>
            <a:ahLst/>
            <a:cxnLst/>
            <a:rect l="l" t="t" r="r" b="b"/>
            <a:pathLst>
              <a:path w="2857500" h="4178300">
                <a:moveTo>
                  <a:pt x="411480" y="3766426"/>
                </a:moveTo>
                <a:lnTo>
                  <a:pt x="107683" y="3766426"/>
                </a:lnTo>
                <a:lnTo>
                  <a:pt x="0" y="3847833"/>
                </a:lnTo>
                <a:lnTo>
                  <a:pt x="0" y="4177906"/>
                </a:lnTo>
                <a:lnTo>
                  <a:pt x="411480" y="4177906"/>
                </a:lnTo>
                <a:lnTo>
                  <a:pt x="411480" y="3766426"/>
                </a:lnTo>
                <a:close/>
              </a:path>
              <a:path w="2857500" h="4178300">
                <a:moveTo>
                  <a:pt x="1764030" y="3142856"/>
                </a:moveTo>
                <a:lnTo>
                  <a:pt x="1460233" y="3142856"/>
                </a:lnTo>
                <a:lnTo>
                  <a:pt x="1352550" y="3224263"/>
                </a:lnTo>
                <a:lnTo>
                  <a:pt x="1352550" y="3554336"/>
                </a:lnTo>
                <a:lnTo>
                  <a:pt x="1764030" y="3554336"/>
                </a:lnTo>
                <a:lnTo>
                  <a:pt x="1764030" y="3142856"/>
                </a:lnTo>
                <a:close/>
              </a:path>
              <a:path w="2857500" h="4178300">
                <a:moveTo>
                  <a:pt x="2857500" y="0"/>
                </a:moveTo>
                <a:lnTo>
                  <a:pt x="2553703" y="0"/>
                </a:lnTo>
                <a:lnTo>
                  <a:pt x="2446020" y="81407"/>
                </a:lnTo>
                <a:lnTo>
                  <a:pt x="2446020" y="411480"/>
                </a:lnTo>
                <a:lnTo>
                  <a:pt x="2857500" y="411480"/>
                </a:lnTo>
                <a:lnTo>
                  <a:pt x="2857500" y="0"/>
                </a:lnTo>
                <a:close/>
              </a:path>
            </a:pathLst>
          </a:custGeom>
          <a:solidFill>
            <a:srgbClr val="C82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mailto:mcahalan@AtlantaLandGroup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mailto:RDillard@atlantalandgroup.com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540" y="4672273"/>
            <a:ext cx="1935480" cy="2341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lang="en-US" sz="1600" spc="10" dirty="0">
                <a:solidFill>
                  <a:srgbClr val="231F20"/>
                </a:solidFill>
                <a:latin typeface="Aptos Display" panose="020B0004020202020204" pitchFamily="34" charset="0"/>
                <a:cs typeface="Verdana"/>
              </a:rPr>
              <a:t>Davis Street</a:t>
            </a:r>
          </a:p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lang="en-US" sz="1600" spc="10" dirty="0">
                <a:solidFill>
                  <a:srgbClr val="231F20"/>
                </a:solidFill>
                <a:latin typeface="Aptos Display" panose="020B0004020202020204" pitchFamily="34" charset="0"/>
                <a:cs typeface="Verdana"/>
              </a:rPr>
              <a:t>Tract 2</a:t>
            </a:r>
          </a:p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lang="en-US" sz="1600" spc="10" dirty="0">
                <a:solidFill>
                  <a:srgbClr val="231F20"/>
                </a:solidFill>
                <a:latin typeface="Aptos Display" panose="020B0004020202020204" pitchFamily="34" charset="0"/>
                <a:cs typeface="Verdana"/>
              </a:rPr>
              <a:t>Asking $500,000</a:t>
            </a:r>
          </a:p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lang="en-US" sz="1600" spc="10" dirty="0">
                <a:solidFill>
                  <a:srgbClr val="231F20"/>
                </a:solidFill>
                <a:latin typeface="Aptos Display" panose="020B0004020202020204" pitchFamily="34" charset="0"/>
                <a:cs typeface="Verdana"/>
              </a:rPr>
              <a:t>Tract 3</a:t>
            </a:r>
          </a:p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lang="en-US" sz="1600" spc="10" dirty="0">
                <a:solidFill>
                  <a:srgbClr val="231F20"/>
                </a:solidFill>
                <a:latin typeface="Aptos Display" panose="020B0004020202020204" pitchFamily="34" charset="0"/>
                <a:cs typeface="Verdana"/>
              </a:rPr>
              <a:t>Asking $820,000</a:t>
            </a:r>
          </a:p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endParaRPr lang="en-US" sz="1600" spc="10" dirty="0">
              <a:solidFill>
                <a:srgbClr val="231F20"/>
              </a:solidFill>
              <a:latin typeface="Aptos Display" panose="020B0004020202020204" pitchFamily="34" charset="0"/>
              <a:cs typeface="Verdana"/>
            </a:endParaRPr>
          </a:p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lang="en-US" sz="1600" spc="10" dirty="0">
                <a:solidFill>
                  <a:srgbClr val="231F20"/>
                </a:solidFill>
                <a:latin typeface="Aptos Display" panose="020B0004020202020204" pitchFamily="34" charset="0"/>
                <a:cs typeface="Verdana"/>
              </a:rPr>
              <a:t>Downtown Braselton, Georgia</a:t>
            </a:r>
            <a:endParaRPr sz="1600" spc="10" dirty="0">
              <a:latin typeface="Aptos Display" panose="020B0004020202020204" pitchFamily="34" charset="0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3200" y="1726304"/>
            <a:ext cx="3069655" cy="7975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7675" marR="5080" indent="-435609" algn="r">
              <a:lnSpc>
                <a:spcPct val="1061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KW Commercial Peachtree Road </a:t>
            </a:r>
            <a:br>
              <a:rPr lang="en-US" sz="12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</a:br>
            <a:r>
              <a:rPr sz="12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804 Town Blvd. Ste A2040 </a:t>
            </a:r>
            <a:br>
              <a:rPr lang="en-US" sz="12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</a:br>
            <a:r>
              <a:rPr sz="12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Atlanta, GA 30319</a:t>
            </a:r>
            <a:endParaRPr sz="1200" spc="10" dirty="0">
              <a:latin typeface="Aptos Display" panose="020B0004020202020204" pitchFamily="34" charset="0"/>
              <a:cs typeface="Century Gothic"/>
            </a:endParaRPr>
          </a:p>
          <a:p>
            <a:pPr marR="5080" algn="r">
              <a:lnSpc>
                <a:spcPct val="100000"/>
              </a:lnSpc>
              <a:spcBef>
                <a:spcPts val="80"/>
              </a:spcBef>
            </a:pPr>
            <a:r>
              <a:rPr sz="12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404-419-3500</a:t>
            </a:r>
            <a:endParaRPr sz="1200" spc="10" dirty="0">
              <a:latin typeface="Aptos Display" panose="020B0004020202020204" pitchFamily="34" charset="0"/>
              <a:cs typeface="Century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279400"/>
            <a:ext cx="1615681" cy="14286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4410" y="279400"/>
            <a:ext cx="1407515" cy="142868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093719" y="1577145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>
                <a:moveTo>
                  <a:pt x="0" y="0"/>
                </a:moveTo>
                <a:lnTo>
                  <a:pt x="696468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100" y="4572000"/>
            <a:ext cx="2372360" cy="0"/>
          </a:xfrm>
          <a:custGeom>
            <a:avLst/>
            <a:gdLst/>
            <a:ahLst/>
            <a:cxnLst/>
            <a:rect l="l" t="t" r="r" b="b"/>
            <a:pathLst>
              <a:path w="2372360">
                <a:moveTo>
                  <a:pt x="0" y="0"/>
                </a:moveTo>
                <a:lnTo>
                  <a:pt x="2371928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5100" y="7162800"/>
            <a:ext cx="2372360" cy="0"/>
          </a:xfrm>
          <a:custGeom>
            <a:avLst/>
            <a:gdLst/>
            <a:ahLst/>
            <a:cxnLst/>
            <a:rect l="l" t="t" r="r" b="b"/>
            <a:pathLst>
              <a:path w="2372360">
                <a:moveTo>
                  <a:pt x="0" y="0"/>
                </a:moveTo>
                <a:lnTo>
                  <a:pt x="2371928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43601" y="339024"/>
            <a:ext cx="3679120" cy="462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4020" algn="r">
              <a:lnSpc>
                <a:spcPct val="106100"/>
              </a:lnSpc>
            </a:pPr>
            <a:r>
              <a:rPr lang="en-US" sz="14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Rosetta Dillard – 404.680.1895 RDillard</a:t>
            </a:r>
            <a:r>
              <a:rPr sz="14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  <a:hlinkClick r:id="rId4"/>
              </a:rPr>
              <a:t>@AtlantaLandGroup.com</a:t>
            </a:r>
            <a:endParaRPr sz="1400" spc="10" dirty="0">
              <a:latin typeface="Aptos Display" panose="020B0004020202020204" pitchFamily="34" charset="0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30" y="2514830"/>
            <a:ext cx="2679700" cy="1855508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35"/>
              </a:spcBef>
            </a:pPr>
            <a:r>
              <a:rPr lang="en-US" sz="3800" spc="300" dirty="0">
                <a:solidFill>
                  <a:srgbClr val="C82E46"/>
                </a:solidFill>
                <a:latin typeface="Aptos SemiBold" panose="020B0004020202020204" pitchFamily="34" charset="0"/>
                <a:cs typeface="Verdana"/>
              </a:rPr>
              <a:t> For Sale</a:t>
            </a:r>
            <a:endParaRPr sz="3800" spc="300" dirty="0">
              <a:latin typeface="Aptos SemiBold" panose="020B0004020202020204" pitchFamily="34" charset="0"/>
              <a:cs typeface="Verdana"/>
            </a:endParaRPr>
          </a:p>
          <a:p>
            <a:pPr marL="12700" marR="5080" algn="ctr">
              <a:lnSpc>
                <a:spcPct val="113999"/>
              </a:lnSpc>
              <a:spcBef>
                <a:spcPts val="350"/>
              </a:spcBef>
              <a:tabLst>
                <a:tab pos="295910" algn="l"/>
              </a:tabLst>
            </a:pPr>
            <a:r>
              <a:rPr lang="en-US" sz="1900" b="1" spc="300" dirty="0">
                <a:solidFill>
                  <a:srgbClr val="414042"/>
                </a:solidFill>
                <a:latin typeface="Aptos SemiBold" panose="020B0004020202020204" pitchFamily="34" charset="0"/>
                <a:cs typeface="Century Gothic"/>
              </a:rPr>
              <a:t>2.47 +/- Acres</a:t>
            </a:r>
          </a:p>
          <a:p>
            <a:pPr marL="12700" marR="5080" algn="ctr">
              <a:lnSpc>
                <a:spcPct val="113999"/>
              </a:lnSpc>
              <a:spcBef>
                <a:spcPts val="350"/>
              </a:spcBef>
              <a:tabLst>
                <a:tab pos="295910" algn="l"/>
              </a:tabLst>
            </a:pPr>
            <a:r>
              <a:rPr lang="en-US" sz="1900" b="1" spc="300" dirty="0">
                <a:solidFill>
                  <a:srgbClr val="414042"/>
                </a:solidFill>
                <a:latin typeface="Aptos SemiBold" panose="020B0004020202020204" pitchFamily="34" charset="0"/>
                <a:cs typeface="Century Gothic"/>
              </a:rPr>
              <a:t>7.47 +/- Acres Mixed Use Land</a:t>
            </a:r>
            <a:endParaRPr sz="1900" spc="300" dirty="0">
              <a:latin typeface="Aptos SemiBold" panose="020B0004020202020204" pitchFamily="34" charset="0"/>
              <a:cs typeface="Century Gothic"/>
            </a:endParaRPr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0A9421C9-1A5A-DC5E-3394-468BB5B712AA}"/>
              </a:ext>
            </a:extLst>
          </p:cNvPr>
          <p:cNvSpPr txBox="1"/>
          <p:nvPr/>
        </p:nvSpPr>
        <p:spPr>
          <a:xfrm>
            <a:off x="5943600" y="914400"/>
            <a:ext cx="3679120" cy="462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4020" algn="r">
              <a:lnSpc>
                <a:spcPct val="106100"/>
              </a:lnSpc>
            </a:pPr>
            <a:r>
              <a:rPr lang="en-US" sz="14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Trip Smith- 678.642.4640</a:t>
            </a:r>
            <a:r>
              <a:rPr sz="14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 </a:t>
            </a:r>
            <a:r>
              <a:rPr lang="en-US" sz="14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TSmith</a:t>
            </a:r>
            <a:r>
              <a:rPr sz="14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  <a:hlinkClick r:id="rId4"/>
              </a:rPr>
              <a:t>@AtlantaLandGroup.com</a:t>
            </a:r>
            <a:endParaRPr sz="1400" spc="10" dirty="0">
              <a:latin typeface="Aptos Display" panose="020B0004020202020204" pitchFamily="34" charset="0"/>
              <a:cs typeface="Century Gothic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472D80-8905-7E10-FE1F-D7CDCB4AF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719" y="2580572"/>
            <a:ext cx="6878010" cy="5039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CF7AE05-23E4-1A42-F3E5-689CF55CAE8E}"/>
              </a:ext>
            </a:extLst>
          </p:cNvPr>
          <p:cNvSpPr/>
          <p:nvPr/>
        </p:nvSpPr>
        <p:spPr>
          <a:xfrm>
            <a:off x="5721069" y="3617140"/>
            <a:ext cx="3940821" cy="1755972"/>
          </a:xfrm>
          <a:custGeom>
            <a:avLst/>
            <a:gdLst>
              <a:gd name="connsiteX0" fmla="*/ 1189529 w 3940821"/>
              <a:gd name="connsiteY0" fmla="*/ 8092 h 1755972"/>
              <a:gd name="connsiteX1" fmla="*/ 1594131 w 3940821"/>
              <a:gd name="connsiteY1" fmla="*/ 24276 h 1755972"/>
              <a:gd name="connsiteX2" fmla="*/ 2848396 w 3940821"/>
              <a:gd name="connsiteY2" fmla="*/ 145656 h 1755972"/>
              <a:gd name="connsiteX3" fmla="*/ 3439115 w 3940821"/>
              <a:gd name="connsiteY3" fmla="*/ 105196 h 1755972"/>
              <a:gd name="connsiteX4" fmla="*/ 3657600 w 3940821"/>
              <a:gd name="connsiteY4" fmla="*/ 0 h 1755972"/>
              <a:gd name="connsiteX5" fmla="*/ 3584772 w 3940821"/>
              <a:gd name="connsiteY5" fmla="*/ 234669 h 1755972"/>
              <a:gd name="connsiteX6" fmla="*/ 3657600 w 3940821"/>
              <a:gd name="connsiteY6" fmla="*/ 445062 h 1755972"/>
              <a:gd name="connsiteX7" fmla="*/ 3892269 w 3940821"/>
              <a:gd name="connsiteY7" fmla="*/ 1019596 h 1755972"/>
              <a:gd name="connsiteX8" fmla="*/ 3940821 w 3940821"/>
              <a:gd name="connsiteY8" fmla="*/ 1084333 h 1755972"/>
              <a:gd name="connsiteX9" fmla="*/ 3139710 w 3940821"/>
              <a:gd name="connsiteY9" fmla="*/ 1343278 h 1755972"/>
              <a:gd name="connsiteX10" fmla="*/ 2961685 w 3940821"/>
              <a:gd name="connsiteY10" fmla="*/ 1051964 h 1755972"/>
              <a:gd name="connsiteX11" fmla="*/ 2565175 w 3940821"/>
              <a:gd name="connsiteY11" fmla="*/ 1124793 h 1755972"/>
              <a:gd name="connsiteX12" fmla="*/ 2322414 w 3940821"/>
              <a:gd name="connsiteY12" fmla="*/ 1181437 h 1755972"/>
              <a:gd name="connsiteX13" fmla="*/ 1796432 w 3940821"/>
              <a:gd name="connsiteY13" fmla="*/ 1173345 h 1755972"/>
              <a:gd name="connsiteX14" fmla="*/ 1885444 w 3940821"/>
              <a:gd name="connsiteY14" fmla="*/ 1577947 h 1755972"/>
              <a:gd name="connsiteX15" fmla="*/ 1885444 w 3940821"/>
              <a:gd name="connsiteY15" fmla="*/ 1610315 h 1755972"/>
              <a:gd name="connsiteX16" fmla="*/ 1335186 w 3940821"/>
              <a:gd name="connsiteY16" fmla="*/ 1755972 h 1755972"/>
              <a:gd name="connsiteX17" fmla="*/ 1294726 w 3940821"/>
              <a:gd name="connsiteY17" fmla="*/ 1626499 h 1755972"/>
              <a:gd name="connsiteX18" fmla="*/ 1286634 w 3940821"/>
              <a:gd name="connsiteY18" fmla="*/ 1278541 h 1755972"/>
              <a:gd name="connsiteX19" fmla="*/ 1278542 w 3940821"/>
              <a:gd name="connsiteY19" fmla="*/ 1043872 h 1755972"/>
              <a:gd name="connsiteX20" fmla="*/ 1197621 w 3940821"/>
              <a:gd name="connsiteY20" fmla="*/ 873940 h 1755972"/>
              <a:gd name="connsiteX21" fmla="*/ 1108609 w 3940821"/>
              <a:gd name="connsiteY21" fmla="*/ 744467 h 1755972"/>
              <a:gd name="connsiteX22" fmla="*/ 971044 w 3940821"/>
              <a:gd name="connsiteY22" fmla="*/ 752559 h 1755972"/>
              <a:gd name="connsiteX23" fmla="*/ 930584 w 3940821"/>
              <a:gd name="connsiteY23" fmla="*/ 865848 h 1755972"/>
              <a:gd name="connsiteX24" fmla="*/ 906308 w 3940821"/>
              <a:gd name="connsiteY24" fmla="*/ 1060056 h 1755972"/>
              <a:gd name="connsiteX25" fmla="*/ 882032 w 3940821"/>
              <a:gd name="connsiteY25" fmla="*/ 1213805 h 1755972"/>
              <a:gd name="connsiteX26" fmla="*/ 882032 w 3940821"/>
              <a:gd name="connsiteY26" fmla="*/ 1505118 h 1755972"/>
              <a:gd name="connsiteX27" fmla="*/ 882032 w 3940821"/>
              <a:gd name="connsiteY27" fmla="*/ 1505118 h 1755972"/>
              <a:gd name="connsiteX28" fmla="*/ 752559 w 3940821"/>
              <a:gd name="connsiteY28" fmla="*/ 1618407 h 1755972"/>
              <a:gd name="connsiteX29" fmla="*/ 614995 w 3940821"/>
              <a:gd name="connsiteY29" fmla="*/ 1675051 h 1755972"/>
              <a:gd name="connsiteX30" fmla="*/ 477430 w 3940821"/>
              <a:gd name="connsiteY30" fmla="*/ 1561763 h 1755972"/>
              <a:gd name="connsiteX31" fmla="*/ 420786 w 3940821"/>
              <a:gd name="connsiteY31" fmla="*/ 1408014 h 1755972"/>
              <a:gd name="connsiteX32" fmla="*/ 169933 w 3940821"/>
              <a:gd name="connsiteY32" fmla="*/ 1472750 h 1755972"/>
              <a:gd name="connsiteX33" fmla="*/ 113289 w 3940821"/>
              <a:gd name="connsiteY33" fmla="*/ 1513210 h 1755972"/>
              <a:gd name="connsiteX34" fmla="*/ 80920 w 3940821"/>
              <a:gd name="connsiteY34" fmla="*/ 1367554 h 1755972"/>
              <a:gd name="connsiteX35" fmla="*/ 0 w 3940821"/>
              <a:gd name="connsiteY35" fmla="*/ 1254265 h 1755972"/>
              <a:gd name="connsiteX36" fmla="*/ 169933 w 3940821"/>
              <a:gd name="connsiteY36" fmla="*/ 1051964 h 1755972"/>
              <a:gd name="connsiteX37" fmla="*/ 380326 w 3940821"/>
              <a:gd name="connsiteY37" fmla="*/ 841572 h 1755972"/>
              <a:gd name="connsiteX38" fmla="*/ 671639 w 3940821"/>
              <a:gd name="connsiteY38" fmla="*/ 542166 h 1755972"/>
              <a:gd name="connsiteX39" fmla="*/ 906308 w 3940821"/>
              <a:gd name="connsiteY39" fmla="*/ 267037 h 1755972"/>
              <a:gd name="connsiteX40" fmla="*/ 1213805 w 3940821"/>
              <a:gd name="connsiteY40" fmla="*/ 56644 h 1755972"/>
              <a:gd name="connsiteX41" fmla="*/ 1189529 w 3940821"/>
              <a:gd name="connsiteY41" fmla="*/ 8092 h 175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940821" h="1755972">
                <a:moveTo>
                  <a:pt x="1189529" y="8092"/>
                </a:moveTo>
                <a:lnTo>
                  <a:pt x="1594131" y="24276"/>
                </a:lnTo>
                <a:lnTo>
                  <a:pt x="2848396" y="145656"/>
                </a:lnTo>
                <a:lnTo>
                  <a:pt x="3439115" y="105196"/>
                </a:lnTo>
                <a:lnTo>
                  <a:pt x="3657600" y="0"/>
                </a:lnTo>
                <a:lnTo>
                  <a:pt x="3584772" y="234669"/>
                </a:lnTo>
                <a:lnTo>
                  <a:pt x="3657600" y="445062"/>
                </a:lnTo>
                <a:lnTo>
                  <a:pt x="3892269" y="1019596"/>
                </a:lnTo>
                <a:lnTo>
                  <a:pt x="3940821" y="1084333"/>
                </a:lnTo>
                <a:lnTo>
                  <a:pt x="3139710" y="1343278"/>
                </a:lnTo>
                <a:lnTo>
                  <a:pt x="2961685" y="1051964"/>
                </a:lnTo>
                <a:lnTo>
                  <a:pt x="2565175" y="1124793"/>
                </a:lnTo>
                <a:lnTo>
                  <a:pt x="2322414" y="1181437"/>
                </a:lnTo>
                <a:lnTo>
                  <a:pt x="1796432" y="1173345"/>
                </a:lnTo>
                <a:lnTo>
                  <a:pt x="1885444" y="1577947"/>
                </a:lnTo>
                <a:lnTo>
                  <a:pt x="1885444" y="1610315"/>
                </a:lnTo>
                <a:lnTo>
                  <a:pt x="1335186" y="1755972"/>
                </a:lnTo>
                <a:lnTo>
                  <a:pt x="1294726" y="1626499"/>
                </a:lnTo>
                <a:lnTo>
                  <a:pt x="1286634" y="1278541"/>
                </a:lnTo>
                <a:lnTo>
                  <a:pt x="1278542" y="1043872"/>
                </a:lnTo>
                <a:lnTo>
                  <a:pt x="1197621" y="873940"/>
                </a:lnTo>
                <a:lnTo>
                  <a:pt x="1108609" y="744467"/>
                </a:lnTo>
                <a:lnTo>
                  <a:pt x="971044" y="752559"/>
                </a:lnTo>
                <a:lnTo>
                  <a:pt x="930584" y="865848"/>
                </a:lnTo>
                <a:lnTo>
                  <a:pt x="906308" y="1060056"/>
                </a:lnTo>
                <a:lnTo>
                  <a:pt x="882032" y="1213805"/>
                </a:lnTo>
                <a:lnTo>
                  <a:pt x="882032" y="1505118"/>
                </a:lnTo>
                <a:lnTo>
                  <a:pt x="882032" y="1505118"/>
                </a:lnTo>
                <a:lnTo>
                  <a:pt x="752559" y="1618407"/>
                </a:lnTo>
                <a:lnTo>
                  <a:pt x="614995" y="1675051"/>
                </a:lnTo>
                <a:lnTo>
                  <a:pt x="477430" y="1561763"/>
                </a:lnTo>
                <a:lnTo>
                  <a:pt x="420786" y="1408014"/>
                </a:lnTo>
                <a:lnTo>
                  <a:pt x="169933" y="1472750"/>
                </a:lnTo>
                <a:lnTo>
                  <a:pt x="113289" y="1513210"/>
                </a:lnTo>
                <a:lnTo>
                  <a:pt x="80920" y="1367554"/>
                </a:lnTo>
                <a:lnTo>
                  <a:pt x="0" y="1254265"/>
                </a:lnTo>
                <a:lnTo>
                  <a:pt x="169933" y="1051964"/>
                </a:lnTo>
                <a:lnTo>
                  <a:pt x="380326" y="841572"/>
                </a:lnTo>
                <a:lnTo>
                  <a:pt x="671639" y="542166"/>
                </a:lnTo>
                <a:lnTo>
                  <a:pt x="906308" y="267037"/>
                </a:lnTo>
                <a:lnTo>
                  <a:pt x="1213805" y="56644"/>
                </a:lnTo>
                <a:lnTo>
                  <a:pt x="1189529" y="8092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13A241-8C04-8B46-C9CF-8E223AF32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398" y="0"/>
            <a:ext cx="10058399" cy="777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1BD9E5-EF5F-6782-0D03-BB5768C9CF9C}"/>
              </a:ext>
            </a:extLst>
          </p:cNvPr>
          <p:cNvSpPr txBox="1"/>
          <p:nvPr/>
        </p:nvSpPr>
        <p:spPr>
          <a:xfrm>
            <a:off x="381000" y="2057400"/>
            <a:ext cx="271271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 Narrow" panose="020B0004020202020204" pitchFamily="34" charset="0"/>
              </a:rPr>
              <a:t>+/- 2.47 Acres</a:t>
            </a:r>
          </a:p>
          <a:p>
            <a:r>
              <a:rPr lang="en-US" sz="1400" dirty="0">
                <a:latin typeface="Aptos Narrow" panose="020B0004020202020204" pitchFamily="34" charset="0"/>
              </a:rPr>
              <a:t>+/- 7.47 Acres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Zoned Mixed Use 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All Utilities Available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Fully Entitled, All Zoning Approved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Approved for Hotels, Townhomes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Aptos Narrow" panose="020B0004020202020204" pitchFamily="34" charset="0"/>
              </a:rPr>
              <a:t>Hotel Entitled for 35 Rooms,   49 Parking Spaces 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latin typeface="Aptos Narrow" panose="020B0004020202020204" pitchFamily="34" charset="0"/>
              </a:rPr>
              <a:t>35 Townhomes Site Plan Approved &amp; Entitled</a:t>
            </a:r>
          </a:p>
          <a:p>
            <a:pPr marL="285750" lvl="1" indent="-285750">
              <a:buFontTx/>
              <a:buChar char="-"/>
            </a:pPr>
            <a:r>
              <a:rPr lang="en-US" sz="1400" dirty="0">
                <a:latin typeface="Aptos Narrow" panose="020B0004020202020204" pitchFamily="34" charset="0"/>
              </a:rPr>
              <a:t>Townhomes priced Competitively at $22,000/lot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Adjacent to Braselton Brewing Company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Walking Distance to Downtown, Live Music, Restaurants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Adjacent to D.R. Horton New Homes Development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D3101B-4B3F-B87E-34C3-8491DCBDFE9C}"/>
              </a:ext>
            </a:extLst>
          </p:cNvPr>
          <p:cNvSpPr txBox="1"/>
          <p:nvPr/>
        </p:nvSpPr>
        <p:spPr>
          <a:xfrm>
            <a:off x="6553200" y="5943600"/>
            <a:ext cx="12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A2696-72B7-0CF5-3453-4C053CD8B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719" y="2580572"/>
            <a:ext cx="6878010" cy="5039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0153543-848C-5F8C-8AF1-D0E4F684CE68}"/>
              </a:ext>
            </a:extLst>
          </p:cNvPr>
          <p:cNvSpPr/>
          <p:nvPr/>
        </p:nvSpPr>
        <p:spPr>
          <a:xfrm>
            <a:off x="5721069" y="3617140"/>
            <a:ext cx="3940821" cy="1755972"/>
          </a:xfrm>
          <a:custGeom>
            <a:avLst/>
            <a:gdLst>
              <a:gd name="connsiteX0" fmla="*/ 1189529 w 3940821"/>
              <a:gd name="connsiteY0" fmla="*/ 8092 h 1755972"/>
              <a:gd name="connsiteX1" fmla="*/ 1594131 w 3940821"/>
              <a:gd name="connsiteY1" fmla="*/ 24276 h 1755972"/>
              <a:gd name="connsiteX2" fmla="*/ 2848396 w 3940821"/>
              <a:gd name="connsiteY2" fmla="*/ 145656 h 1755972"/>
              <a:gd name="connsiteX3" fmla="*/ 3439115 w 3940821"/>
              <a:gd name="connsiteY3" fmla="*/ 105196 h 1755972"/>
              <a:gd name="connsiteX4" fmla="*/ 3657600 w 3940821"/>
              <a:gd name="connsiteY4" fmla="*/ 0 h 1755972"/>
              <a:gd name="connsiteX5" fmla="*/ 3584772 w 3940821"/>
              <a:gd name="connsiteY5" fmla="*/ 234669 h 1755972"/>
              <a:gd name="connsiteX6" fmla="*/ 3657600 w 3940821"/>
              <a:gd name="connsiteY6" fmla="*/ 445062 h 1755972"/>
              <a:gd name="connsiteX7" fmla="*/ 3892269 w 3940821"/>
              <a:gd name="connsiteY7" fmla="*/ 1019596 h 1755972"/>
              <a:gd name="connsiteX8" fmla="*/ 3940821 w 3940821"/>
              <a:gd name="connsiteY8" fmla="*/ 1084333 h 1755972"/>
              <a:gd name="connsiteX9" fmla="*/ 3139710 w 3940821"/>
              <a:gd name="connsiteY9" fmla="*/ 1343278 h 1755972"/>
              <a:gd name="connsiteX10" fmla="*/ 2961685 w 3940821"/>
              <a:gd name="connsiteY10" fmla="*/ 1051964 h 1755972"/>
              <a:gd name="connsiteX11" fmla="*/ 2565175 w 3940821"/>
              <a:gd name="connsiteY11" fmla="*/ 1124793 h 1755972"/>
              <a:gd name="connsiteX12" fmla="*/ 2322414 w 3940821"/>
              <a:gd name="connsiteY12" fmla="*/ 1181437 h 1755972"/>
              <a:gd name="connsiteX13" fmla="*/ 1796432 w 3940821"/>
              <a:gd name="connsiteY13" fmla="*/ 1173345 h 1755972"/>
              <a:gd name="connsiteX14" fmla="*/ 1885444 w 3940821"/>
              <a:gd name="connsiteY14" fmla="*/ 1577947 h 1755972"/>
              <a:gd name="connsiteX15" fmla="*/ 1885444 w 3940821"/>
              <a:gd name="connsiteY15" fmla="*/ 1610315 h 1755972"/>
              <a:gd name="connsiteX16" fmla="*/ 1335186 w 3940821"/>
              <a:gd name="connsiteY16" fmla="*/ 1755972 h 1755972"/>
              <a:gd name="connsiteX17" fmla="*/ 1294726 w 3940821"/>
              <a:gd name="connsiteY17" fmla="*/ 1626499 h 1755972"/>
              <a:gd name="connsiteX18" fmla="*/ 1286634 w 3940821"/>
              <a:gd name="connsiteY18" fmla="*/ 1278541 h 1755972"/>
              <a:gd name="connsiteX19" fmla="*/ 1278542 w 3940821"/>
              <a:gd name="connsiteY19" fmla="*/ 1043872 h 1755972"/>
              <a:gd name="connsiteX20" fmla="*/ 1197621 w 3940821"/>
              <a:gd name="connsiteY20" fmla="*/ 873940 h 1755972"/>
              <a:gd name="connsiteX21" fmla="*/ 1108609 w 3940821"/>
              <a:gd name="connsiteY21" fmla="*/ 744467 h 1755972"/>
              <a:gd name="connsiteX22" fmla="*/ 971044 w 3940821"/>
              <a:gd name="connsiteY22" fmla="*/ 752559 h 1755972"/>
              <a:gd name="connsiteX23" fmla="*/ 930584 w 3940821"/>
              <a:gd name="connsiteY23" fmla="*/ 865848 h 1755972"/>
              <a:gd name="connsiteX24" fmla="*/ 906308 w 3940821"/>
              <a:gd name="connsiteY24" fmla="*/ 1060056 h 1755972"/>
              <a:gd name="connsiteX25" fmla="*/ 882032 w 3940821"/>
              <a:gd name="connsiteY25" fmla="*/ 1213805 h 1755972"/>
              <a:gd name="connsiteX26" fmla="*/ 882032 w 3940821"/>
              <a:gd name="connsiteY26" fmla="*/ 1505118 h 1755972"/>
              <a:gd name="connsiteX27" fmla="*/ 882032 w 3940821"/>
              <a:gd name="connsiteY27" fmla="*/ 1505118 h 1755972"/>
              <a:gd name="connsiteX28" fmla="*/ 752559 w 3940821"/>
              <a:gd name="connsiteY28" fmla="*/ 1618407 h 1755972"/>
              <a:gd name="connsiteX29" fmla="*/ 614995 w 3940821"/>
              <a:gd name="connsiteY29" fmla="*/ 1675051 h 1755972"/>
              <a:gd name="connsiteX30" fmla="*/ 477430 w 3940821"/>
              <a:gd name="connsiteY30" fmla="*/ 1561763 h 1755972"/>
              <a:gd name="connsiteX31" fmla="*/ 420786 w 3940821"/>
              <a:gd name="connsiteY31" fmla="*/ 1408014 h 1755972"/>
              <a:gd name="connsiteX32" fmla="*/ 169933 w 3940821"/>
              <a:gd name="connsiteY32" fmla="*/ 1472750 h 1755972"/>
              <a:gd name="connsiteX33" fmla="*/ 113289 w 3940821"/>
              <a:gd name="connsiteY33" fmla="*/ 1513210 h 1755972"/>
              <a:gd name="connsiteX34" fmla="*/ 80920 w 3940821"/>
              <a:gd name="connsiteY34" fmla="*/ 1367554 h 1755972"/>
              <a:gd name="connsiteX35" fmla="*/ 0 w 3940821"/>
              <a:gd name="connsiteY35" fmla="*/ 1254265 h 1755972"/>
              <a:gd name="connsiteX36" fmla="*/ 169933 w 3940821"/>
              <a:gd name="connsiteY36" fmla="*/ 1051964 h 1755972"/>
              <a:gd name="connsiteX37" fmla="*/ 380326 w 3940821"/>
              <a:gd name="connsiteY37" fmla="*/ 841572 h 1755972"/>
              <a:gd name="connsiteX38" fmla="*/ 671639 w 3940821"/>
              <a:gd name="connsiteY38" fmla="*/ 542166 h 1755972"/>
              <a:gd name="connsiteX39" fmla="*/ 906308 w 3940821"/>
              <a:gd name="connsiteY39" fmla="*/ 267037 h 1755972"/>
              <a:gd name="connsiteX40" fmla="*/ 1213805 w 3940821"/>
              <a:gd name="connsiteY40" fmla="*/ 56644 h 1755972"/>
              <a:gd name="connsiteX41" fmla="*/ 1189529 w 3940821"/>
              <a:gd name="connsiteY41" fmla="*/ 8092 h 175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940821" h="1755972">
                <a:moveTo>
                  <a:pt x="1189529" y="8092"/>
                </a:moveTo>
                <a:lnTo>
                  <a:pt x="1594131" y="24276"/>
                </a:lnTo>
                <a:lnTo>
                  <a:pt x="2848396" y="145656"/>
                </a:lnTo>
                <a:lnTo>
                  <a:pt x="3439115" y="105196"/>
                </a:lnTo>
                <a:lnTo>
                  <a:pt x="3657600" y="0"/>
                </a:lnTo>
                <a:lnTo>
                  <a:pt x="3584772" y="234669"/>
                </a:lnTo>
                <a:lnTo>
                  <a:pt x="3657600" y="445062"/>
                </a:lnTo>
                <a:lnTo>
                  <a:pt x="3892269" y="1019596"/>
                </a:lnTo>
                <a:lnTo>
                  <a:pt x="3940821" y="1084333"/>
                </a:lnTo>
                <a:lnTo>
                  <a:pt x="3139710" y="1343278"/>
                </a:lnTo>
                <a:lnTo>
                  <a:pt x="2961685" y="1051964"/>
                </a:lnTo>
                <a:lnTo>
                  <a:pt x="2565175" y="1124793"/>
                </a:lnTo>
                <a:lnTo>
                  <a:pt x="2322414" y="1181437"/>
                </a:lnTo>
                <a:lnTo>
                  <a:pt x="1796432" y="1173345"/>
                </a:lnTo>
                <a:lnTo>
                  <a:pt x="1885444" y="1577947"/>
                </a:lnTo>
                <a:lnTo>
                  <a:pt x="1885444" y="1610315"/>
                </a:lnTo>
                <a:lnTo>
                  <a:pt x="1335186" y="1755972"/>
                </a:lnTo>
                <a:lnTo>
                  <a:pt x="1294726" y="1626499"/>
                </a:lnTo>
                <a:lnTo>
                  <a:pt x="1286634" y="1278541"/>
                </a:lnTo>
                <a:lnTo>
                  <a:pt x="1278542" y="1043872"/>
                </a:lnTo>
                <a:lnTo>
                  <a:pt x="1197621" y="873940"/>
                </a:lnTo>
                <a:lnTo>
                  <a:pt x="1108609" y="744467"/>
                </a:lnTo>
                <a:lnTo>
                  <a:pt x="971044" y="752559"/>
                </a:lnTo>
                <a:lnTo>
                  <a:pt x="930584" y="865848"/>
                </a:lnTo>
                <a:lnTo>
                  <a:pt x="906308" y="1060056"/>
                </a:lnTo>
                <a:lnTo>
                  <a:pt x="882032" y="1213805"/>
                </a:lnTo>
                <a:lnTo>
                  <a:pt x="882032" y="1505118"/>
                </a:lnTo>
                <a:lnTo>
                  <a:pt x="882032" y="1505118"/>
                </a:lnTo>
                <a:lnTo>
                  <a:pt x="752559" y="1618407"/>
                </a:lnTo>
                <a:lnTo>
                  <a:pt x="614995" y="1675051"/>
                </a:lnTo>
                <a:lnTo>
                  <a:pt x="477430" y="1561763"/>
                </a:lnTo>
                <a:lnTo>
                  <a:pt x="420786" y="1408014"/>
                </a:lnTo>
                <a:lnTo>
                  <a:pt x="169933" y="1472750"/>
                </a:lnTo>
                <a:lnTo>
                  <a:pt x="113289" y="1513210"/>
                </a:lnTo>
                <a:lnTo>
                  <a:pt x="80920" y="1367554"/>
                </a:lnTo>
                <a:lnTo>
                  <a:pt x="0" y="1254265"/>
                </a:lnTo>
                <a:lnTo>
                  <a:pt x="169933" y="1051964"/>
                </a:lnTo>
                <a:lnTo>
                  <a:pt x="380326" y="841572"/>
                </a:lnTo>
                <a:lnTo>
                  <a:pt x="671639" y="542166"/>
                </a:lnTo>
                <a:lnTo>
                  <a:pt x="906308" y="267037"/>
                </a:lnTo>
                <a:lnTo>
                  <a:pt x="1213805" y="56644"/>
                </a:lnTo>
                <a:lnTo>
                  <a:pt x="1189529" y="8092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3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A9B84-1609-B469-72FB-5943C27E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066800"/>
            <a:ext cx="2971800" cy="584775"/>
          </a:xfrm>
        </p:spPr>
        <p:txBody>
          <a:bodyPr/>
          <a:lstStyle/>
          <a:p>
            <a:pPr algn="l"/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Tenorite" panose="00000500000000000000" pitchFamily="2" charset="0"/>
                <a:cs typeface="Cordia New" panose="020B0502040204020203" pitchFamily="34" charset="-34"/>
              </a:rPr>
              <a:t>Parcel Map</a:t>
            </a: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48E6D7D8-66F8-1C2E-DCDE-683EF73B650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279400"/>
            <a:ext cx="1615681" cy="1428684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AA944A5B-F115-3343-F699-8BDD2A0D15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279400"/>
            <a:ext cx="1615681" cy="1428684"/>
          </a:xfrm>
          <a:prstGeom prst="rect">
            <a:avLst/>
          </a:prstGeom>
        </p:spPr>
      </p:pic>
      <p:pic>
        <p:nvPicPr>
          <p:cNvPr id="7" name="object 8">
            <a:extLst>
              <a:ext uri="{FF2B5EF4-FFF2-40B4-BE49-F238E27FC236}">
                <a16:creationId xmlns:a16="http://schemas.microsoft.com/office/drawing/2014/main" id="{CDEC53E2-5A78-92ED-46D4-BFF1A6D9330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279400"/>
            <a:ext cx="1407515" cy="142868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76481B-9EFA-F9A1-3166-24997E1BC8A4}"/>
              </a:ext>
            </a:extLst>
          </p:cNvPr>
          <p:cNvCxnSpPr>
            <a:cxnSpLocks/>
          </p:cNvCxnSpPr>
          <p:nvPr/>
        </p:nvCxnSpPr>
        <p:spPr>
          <a:xfrm>
            <a:off x="731520" y="1828800"/>
            <a:ext cx="8686800" cy="0"/>
          </a:xfrm>
          <a:prstGeom prst="line">
            <a:avLst/>
          </a:prstGeom>
          <a:ln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F56AC2F-4C33-5FA7-BCEB-BF5CE46E2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590800"/>
            <a:ext cx="9829800" cy="5029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28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A9B84-1609-B469-72FB-5943C27E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190659"/>
            <a:ext cx="3962400" cy="1400141"/>
          </a:xfrm>
        </p:spPr>
        <p:txBody>
          <a:bodyPr/>
          <a:lstStyle/>
          <a:p>
            <a:pPr algn="l"/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Tenorite" panose="00000500000000000000" pitchFamily="2" charset="0"/>
                <a:cs typeface="Cordia New" panose="020B0502040204020203" pitchFamily="34" charset="-34"/>
              </a:rPr>
              <a:t>Approved for Boutique Hotel</a:t>
            </a: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48E6D7D8-66F8-1C2E-DCDE-683EF73B650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279400"/>
            <a:ext cx="1615681" cy="1428684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AA944A5B-F115-3343-F699-8BDD2A0D15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279400"/>
            <a:ext cx="1615681" cy="1428684"/>
          </a:xfrm>
          <a:prstGeom prst="rect">
            <a:avLst/>
          </a:prstGeom>
        </p:spPr>
      </p:pic>
      <p:pic>
        <p:nvPicPr>
          <p:cNvPr id="7" name="object 8">
            <a:extLst>
              <a:ext uri="{FF2B5EF4-FFF2-40B4-BE49-F238E27FC236}">
                <a16:creationId xmlns:a16="http://schemas.microsoft.com/office/drawing/2014/main" id="{CDEC53E2-5A78-92ED-46D4-BFF1A6D9330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279400"/>
            <a:ext cx="1407515" cy="142868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76481B-9EFA-F9A1-3166-24997E1BC8A4}"/>
              </a:ext>
            </a:extLst>
          </p:cNvPr>
          <p:cNvCxnSpPr>
            <a:cxnSpLocks/>
          </p:cNvCxnSpPr>
          <p:nvPr/>
        </p:nvCxnSpPr>
        <p:spPr>
          <a:xfrm>
            <a:off x="731520" y="1828800"/>
            <a:ext cx="8686800" cy="0"/>
          </a:xfrm>
          <a:prstGeom prst="line">
            <a:avLst/>
          </a:prstGeom>
          <a:ln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F4483DD-BF2E-A028-CA5F-354A848FF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594278"/>
            <a:ext cx="9753600" cy="5025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06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A9B84-1609-B469-72FB-5943C27E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190659"/>
            <a:ext cx="3962400" cy="1169551"/>
          </a:xfrm>
        </p:spPr>
        <p:txBody>
          <a:bodyPr/>
          <a:lstStyle/>
          <a:p>
            <a:pPr algn="l"/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Tenorite" panose="00000500000000000000" pitchFamily="2" charset="0"/>
                <a:cs typeface="Cordia New" panose="020B0502040204020203" pitchFamily="34" charset="-34"/>
              </a:rPr>
              <a:t>Approved for      35 Townhomes</a:t>
            </a: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48E6D7D8-66F8-1C2E-DCDE-683EF73B650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279400"/>
            <a:ext cx="1615681" cy="1428684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AA944A5B-F115-3343-F699-8BDD2A0D15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279400"/>
            <a:ext cx="1615681" cy="1428684"/>
          </a:xfrm>
          <a:prstGeom prst="rect">
            <a:avLst/>
          </a:prstGeom>
        </p:spPr>
      </p:pic>
      <p:pic>
        <p:nvPicPr>
          <p:cNvPr id="7" name="object 8">
            <a:extLst>
              <a:ext uri="{FF2B5EF4-FFF2-40B4-BE49-F238E27FC236}">
                <a16:creationId xmlns:a16="http://schemas.microsoft.com/office/drawing/2014/main" id="{CDEC53E2-5A78-92ED-46D4-BFF1A6D9330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279400"/>
            <a:ext cx="1407515" cy="142868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76481B-9EFA-F9A1-3166-24997E1BC8A4}"/>
              </a:ext>
            </a:extLst>
          </p:cNvPr>
          <p:cNvCxnSpPr>
            <a:cxnSpLocks/>
          </p:cNvCxnSpPr>
          <p:nvPr/>
        </p:nvCxnSpPr>
        <p:spPr>
          <a:xfrm>
            <a:off x="731520" y="1828800"/>
            <a:ext cx="8686800" cy="0"/>
          </a:xfrm>
          <a:prstGeom prst="line">
            <a:avLst/>
          </a:prstGeom>
          <a:ln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A40F5FC-03F9-060D-DC94-4E28BDEB1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6942"/>
            <a:ext cx="9912859" cy="508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0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6">
            <a:extLst>
              <a:ext uri="{FF2B5EF4-FFF2-40B4-BE49-F238E27FC236}">
                <a16:creationId xmlns:a16="http://schemas.microsoft.com/office/drawing/2014/main" id="{48E6D7D8-66F8-1C2E-DCDE-683EF73B650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279400"/>
            <a:ext cx="1615681" cy="1428684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AA944A5B-F115-3343-F699-8BDD2A0D15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279400"/>
            <a:ext cx="1615681" cy="1428684"/>
          </a:xfrm>
          <a:prstGeom prst="rect">
            <a:avLst/>
          </a:prstGeom>
        </p:spPr>
      </p:pic>
      <p:pic>
        <p:nvPicPr>
          <p:cNvPr id="7" name="object 8">
            <a:extLst>
              <a:ext uri="{FF2B5EF4-FFF2-40B4-BE49-F238E27FC236}">
                <a16:creationId xmlns:a16="http://schemas.microsoft.com/office/drawing/2014/main" id="{CDEC53E2-5A78-92ED-46D4-BFF1A6D9330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279400"/>
            <a:ext cx="1407515" cy="142868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76481B-9EFA-F9A1-3166-24997E1BC8A4}"/>
              </a:ext>
            </a:extLst>
          </p:cNvPr>
          <p:cNvCxnSpPr>
            <a:cxnSpLocks/>
          </p:cNvCxnSpPr>
          <p:nvPr/>
        </p:nvCxnSpPr>
        <p:spPr>
          <a:xfrm>
            <a:off x="731520" y="1828800"/>
            <a:ext cx="8686800" cy="0"/>
          </a:xfrm>
          <a:prstGeom prst="line">
            <a:avLst/>
          </a:prstGeom>
          <a:ln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EDC7674-2689-1029-7624-B16D5E12DFF8}"/>
              </a:ext>
            </a:extLst>
          </p:cNvPr>
          <p:cNvSpPr txBox="1"/>
          <p:nvPr/>
        </p:nvSpPr>
        <p:spPr>
          <a:xfrm>
            <a:off x="1389129" y="5342235"/>
            <a:ext cx="297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Tenorite" panose="00000500000000000000" pitchFamily="2" charset="0"/>
              </a:rPr>
              <a:t>Rosetta Dillard</a:t>
            </a:r>
          </a:p>
          <a:p>
            <a:pPr algn="ctr"/>
            <a:r>
              <a:rPr lang="en-US" sz="1400" dirty="0">
                <a:latin typeface="Tenorite" panose="00000500000000000000" pitchFamily="2" charset="0"/>
              </a:rPr>
              <a:t>Associate Broker</a:t>
            </a:r>
          </a:p>
          <a:p>
            <a:pPr algn="ctr"/>
            <a:r>
              <a:rPr lang="en-US" sz="1400" dirty="0">
                <a:latin typeface="Tenorite" panose="00000500000000000000" pitchFamily="2" charset="0"/>
              </a:rPr>
              <a:t>Atlanta Land Group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Tenorite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RDillard@atlantalandgroup.com</a:t>
            </a:r>
            <a:r>
              <a:rPr lang="en-US" sz="1400" dirty="0">
                <a:solidFill>
                  <a:srgbClr val="FFFFFF"/>
                </a:solidFill>
                <a:latin typeface="Tenorite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r>
              <a:rPr lang="en-US" sz="1400" dirty="0">
                <a:latin typeface="Tenorite" panose="00000500000000000000" pitchFamily="2" charset="0"/>
              </a:rPr>
              <a:t>404.680.1895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3AD7B5-1D2B-E963-79D1-64FCDD2CC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5943600"/>
            <a:ext cx="323979" cy="581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75AB6F-3D4A-61BD-0322-CB1E08FA9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6006947"/>
            <a:ext cx="933580" cy="5811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EF0CEF-85AF-9207-B4E3-6E797C4FE13A}"/>
              </a:ext>
            </a:extLst>
          </p:cNvPr>
          <p:cNvSpPr txBox="1"/>
          <p:nvPr/>
        </p:nvSpPr>
        <p:spPr>
          <a:xfrm rot="10800000" flipV="1">
            <a:off x="4876800" y="5342234"/>
            <a:ext cx="2667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Tenorite" panose="00000500000000000000" pitchFamily="2" charset="0"/>
              </a:rPr>
              <a:t>Trip Smith</a:t>
            </a:r>
          </a:p>
          <a:p>
            <a:pPr algn="ctr"/>
            <a:r>
              <a:rPr lang="en-US" sz="1400" dirty="0">
                <a:latin typeface="Tenorite" panose="00000500000000000000" pitchFamily="2" charset="0"/>
              </a:rPr>
              <a:t>Associate Broker</a:t>
            </a:r>
          </a:p>
          <a:p>
            <a:pPr algn="ctr"/>
            <a:r>
              <a:rPr lang="en-US" sz="1400" dirty="0">
                <a:latin typeface="Tenorite" panose="00000500000000000000" pitchFamily="2" charset="0"/>
              </a:rPr>
              <a:t>Atlanta Land Group</a:t>
            </a:r>
          </a:p>
          <a:p>
            <a:pPr algn="ctr"/>
            <a:r>
              <a:rPr lang="en-US" sz="1400" u="sng" dirty="0">
                <a:solidFill>
                  <a:schemeClr val="tx1"/>
                </a:solidFill>
                <a:latin typeface="Tenorite" panose="00000500000000000000" pitchFamily="2" charset="0"/>
              </a:rPr>
              <a:t>TSmith@atlantalandgroup.com</a:t>
            </a:r>
          </a:p>
          <a:p>
            <a:pPr algn="ctr"/>
            <a:r>
              <a:rPr lang="en-US" sz="1400" dirty="0">
                <a:latin typeface="Tenorite" panose="00000500000000000000" pitchFamily="2" charset="0"/>
              </a:rPr>
              <a:t>678.642.4640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7B1F8-CA1E-1EE8-500E-D1E7C377E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010" y="2883694"/>
            <a:ext cx="933580" cy="581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B2459D-B29E-8D37-9D87-9441C55BB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6581694"/>
            <a:ext cx="933580" cy="581106"/>
          </a:xfrm>
          <a:prstGeom prst="rect">
            <a:avLst/>
          </a:prstGeom>
        </p:spPr>
      </p:pic>
      <p:pic>
        <p:nvPicPr>
          <p:cNvPr id="15" name="object 10">
            <a:extLst>
              <a:ext uri="{FF2B5EF4-FFF2-40B4-BE49-F238E27FC236}">
                <a16:creationId xmlns:a16="http://schemas.microsoft.com/office/drawing/2014/main" id="{13CC7353-2CD7-AB4D-CED8-88A270C2FF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016" y="1588481"/>
            <a:ext cx="2682026" cy="3633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76272A-CC2E-6299-EA7E-B68A43E2A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1623" y="1588481"/>
            <a:ext cx="2682026" cy="3633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684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5200D0F377942A6A373D76806B99A" ma:contentTypeVersion="15" ma:contentTypeDescription="Create a new document." ma:contentTypeScope="" ma:versionID="06603598b395dfd6d6057062fa80bfa0">
  <xsd:schema xmlns:xsd="http://www.w3.org/2001/XMLSchema" xmlns:xs="http://www.w3.org/2001/XMLSchema" xmlns:p="http://schemas.microsoft.com/office/2006/metadata/properties" xmlns:ns2="39ddddd3-27f1-4d64-ada2-f3adb8aee136" xmlns:ns3="2c36ca6a-727f-4885-b343-b004ec26daa2" targetNamespace="http://schemas.microsoft.com/office/2006/metadata/properties" ma:root="true" ma:fieldsID="50e7c5973d99c47f6b751f44e237d219" ns2:_="" ns3:_="">
    <xsd:import namespace="39ddddd3-27f1-4d64-ada2-f3adb8aee136"/>
    <xsd:import namespace="2c36ca6a-727f-4885-b343-b004ec26da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dddd3-27f1-4d64-ada2-f3adb8aee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7cf5abd-1597-41f9-a3d7-c3064fcc80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6ca6a-727f-4885-b343-b004ec26daa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b0b17e9-002b-48da-8b99-6dbcea1b5868}" ma:internalName="TaxCatchAll" ma:showField="CatchAllData" ma:web="2c36ca6a-727f-4885-b343-b004ec26da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25F7AC-DA7D-47E4-A395-F7A85A3691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ddddd3-27f1-4d64-ada2-f3adb8aee136"/>
    <ds:schemaRef ds:uri="2c36ca6a-727f-4885-b343-b004ec26da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04F94D-6558-4319-BEA7-53E678ED69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11652</TotalTime>
  <Words>172</Words>
  <Application>Microsoft Office PowerPoint</Application>
  <PresentationFormat>Custom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 Display</vt:lpstr>
      <vt:lpstr>Aptos Narrow</vt:lpstr>
      <vt:lpstr>Aptos SemiBold</vt:lpstr>
      <vt:lpstr>Calibri</vt:lpstr>
      <vt:lpstr>Tenorite</vt:lpstr>
      <vt:lpstr>Office Theme</vt:lpstr>
      <vt:lpstr>PowerPoint Presentation</vt:lpstr>
      <vt:lpstr>PowerPoint Presentation</vt:lpstr>
      <vt:lpstr>Parcel Map</vt:lpstr>
      <vt:lpstr>Approved for Boutique Hotel</vt:lpstr>
      <vt:lpstr>Approved for      35 Townhomes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Vick</dc:creator>
  <cp:lastModifiedBy>Crystal Vick</cp:lastModifiedBy>
  <cp:revision>29</cp:revision>
  <cp:lastPrinted>2024-11-12T17:55:05Z</cp:lastPrinted>
  <dcterms:created xsi:type="dcterms:W3CDTF">2024-07-29T13:16:40Z</dcterms:created>
  <dcterms:modified xsi:type="dcterms:W3CDTF">2024-11-12T17:56:02Z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2024-07-29T00:00:00Z</vt:filetime>
  </property>
  <property fmtid="{D5CDD505-2E9C-101B-9397-08002B2CF9AE}" pid="3" name="Creator">
    <vt:lpwstr>Adobe InDesign 19.3 (Windows)</vt:lpwstr>
  </property>
  <property fmtid="{D5CDD505-2E9C-101B-9397-08002B2CF9AE}" pid="4" name="LastSaved">
    <vt:filetime>2024-07-29T00:00:00Z</vt:filetime>
  </property>
  <property fmtid="{D5CDD505-2E9C-101B-9397-08002B2CF9AE}" pid="5" name="Producer">
    <vt:lpwstr>Adobe PDF Library 17.0</vt:lpwstr>
  </property>
</Properties>
</file>