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notesMasterIdLst>
    <p:notesMasterId r:id="rId9"/>
  </p:notesMasterIdLst>
  <p:sldIdLst>
    <p:sldId id="273" r:id="rId4"/>
    <p:sldId id="265" r:id="rId5"/>
    <p:sldId id="274" r:id="rId6"/>
    <p:sldId id="269" r:id="rId7"/>
    <p:sldId id="272" r:id="rId8"/>
  </p:sldIdLst>
  <p:sldSz cx="10058400" cy="7772400"/>
  <p:notesSz cx="9296400" cy="701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484910-D68D-363B-50FE-A41EC87DFBEC}" name="Crystal Vick" initials="CV" userId="S::cvick@atlantalandgroup.com::be922e68-56ab-4733-b7ea-3ee58245cd8b" providerId="AD"/>
  <p188:author id="{3AA5EA4E-4B65-F0F8-8D5E-165F4A8443C3}" name="Sam Galloway" initials="SG" userId="S::sgalloway@carterusa.com::b542e897-2fc2-42ca-9b1a-e11f48a5612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50"/>
  </p:normalViewPr>
  <p:slideViewPr>
    <p:cSldViewPr>
      <p:cViewPr varScale="1">
        <p:scale>
          <a:sx n="93" d="100"/>
          <a:sy n="93" d="100"/>
        </p:scale>
        <p:origin x="162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27" cy="350807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907" y="0"/>
            <a:ext cx="4029027" cy="350807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r">
              <a:defRPr sz="1100"/>
            </a:lvl1pPr>
          </a:lstStyle>
          <a:p>
            <a:fld id="{4740C291-B980-F349-A59A-5D9E71D7F25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17850" y="876300"/>
            <a:ext cx="3060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622" tIns="41811" rIns="83622" bIns="418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27" y="3373469"/>
            <a:ext cx="7435946" cy="2760631"/>
          </a:xfrm>
          <a:prstGeom prst="rect">
            <a:avLst/>
          </a:prstGeom>
        </p:spPr>
        <p:txBody>
          <a:bodyPr vert="horz" lIns="83622" tIns="41811" rIns="83622" bIns="418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94"/>
            <a:ext cx="4029027" cy="350806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907" y="6659594"/>
            <a:ext cx="4029027" cy="350806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r">
              <a:defRPr sz="1100"/>
            </a:lvl1pPr>
          </a:lstStyle>
          <a:p>
            <a:fld id="{B1B8DE18-8C0B-E648-8015-A9F705CED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7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09794" y="0"/>
            <a:ext cx="6249035" cy="6960870"/>
          </a:xfrm>
          <a:custGeom>
            <a:avLst/>
            <a:gdLst/>
            <a:ahLst/>
            <a:cxnLst/>
            <a:rect l="l" t="t" r="r" b="b"/>
            <a:pathLst>
              <a:path w="6249034" h="6960870">
                <a:moveTo>
                  <a:pt x="6248605" y="0"/>
                </a:moveTo>
                <a:lnTo>
                  <a:pt x="0" y="0"/>
                </a:lnTo>
                <a:lnTo>
                  <a:pt x="6248605" y="6960467"/>
                </a:lnTo>
                <a:lnTo>
                  <a:pt x="6248605" y="0"/>
                </a:lnTo>
                <a:close/>
              </a:path>
            </a:pathLst>
          </a:custGeom>
          <a:solidFill>
            <a:srgbClr val="414042">
              <a:alpha val="6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586260" y="5300259"/>
            <a:ext cx="2472690" cy="2472690"/>
          </a:xfrm>
          <a:custGeom>
            <a:avLst/>
            <a:gdLst/>
            <a:ahLst/>
            <a:cxnLst/>
            <a:rect l="l" t="t" r="r" b="b"/>
            <a:pathLst>
              <a:path w="2472690" h="2472690">
                <a:moveTo>
                  <a:pt x="2472140" y="0"/>
                </a:moveTo>
                <a:lnTo>
                  <a:pt x="0" y="2472140"/>
                </a:lnTo>
                <a:lnTo>
                  <a:pt x="2472140" y="2472140"/>
                </a:lnTo>
                <a:lnTo>
                  <a:pt x="2472140" y="0"/>
                </a:lnTo>
                <a:close/>
              </a:path>
            </a:pathLst>
          </a:custGeom>
          <a:solidFill>
            <a:srgbClr val="C82E46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921433" y="0"/>
            <a:ext cx="7137400" cy="7772400"/>
          </a:xfrm>
          <a:custGeom>
            <a:avLst/>
            <a:gdLst/>
            <a:ahLst/>
            <a:cxnLst/>
            <a:rect l="l" t="t" r="r" b="b"/>
            <a:pathLst>
              <a:path w="7137400" h="7772400">
                <a:moveTo>
                  <a:pt x="7136966" y="0"/>
                </a:moveTo>
                <a:lnTo>
                  <a:pt x="0" y="0"/>
                </a:lnTo>
                <a:lnTo>
                  <a:pt x="6977499" y="7772400"/>
                </a:lnTo>
                <a:lnTo>
                  <a:pt x="7136966" y="7772400"/>
                </a:lnTo>
                <a:lnTo>
                  <a:pt x="7136966" y="0"/>
                </a:lnTo>
                <a:close/>
              </a:path>
            </a:pathLst>
          </a:custGeom>
          <a:solidFill>
            <a:srgbClr val="414042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101339" y="2598420"/>
            <a:ext cx="6507480" cy="4725035"/>
          </a:xfrm>
          <a:custGeom>
            <a:avLst/>
            <a:gdLst/>
            <a:ahLst/>
            <a:cxnLst/>
            <a:rect l="l" t="t" r="r" b="b"/>
            <a:pathLst>
              <a:path w="6507480" h="4725034">
                <a:moveTo>
                  <a:pt x="6507479" y="0"/>
                </a:moveTo>
                <a:lnTo>
                  <a:pt x="0" y="0"/>
                </a:lnTo>
                <a:lnTo>
                  <a:pt x="0" y="4724793"/>
                </a:lnTo>
                <a:lnTo>
                  <a:pt x="6507479" y="4724793"/>
                </a:lnTo>
                <a:lnTo>
                  <a:pt x="6507479" y="0"/>
                </a:lnTo>
                <a:close/>
              </a:path>
            </a:pathLst>
          </a:custGeom>
          <a:solidFill>
            <a:srgbClr val="E4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861560" y="2888373"/>
            <a:ext cx="2857500" cy="4178300"/>
          </a:xfrm>
          <a:custGeom>
            <a:avLst/>
            <a:gdLst/>
            <a:ahLst/>
            <a:cxnLst/>
            <a:rect l="l" t="t" r="r" b="b"/>
            <a:pathLst>
              <a:path w="2857500" h="4178300">
                <a:moveTo>
                  <a:pt x="411480" y="3766426"/>
                </a:moveTo>
                <a:lnTo>
                  <a:pt x="107683" y="3766426"/>
                </a:lnTo>
                <a:lnTo>
                  <a:pt x="0" y="3847833"/>
                </a:lnTo>
                <a:lnTo>
                  <a:pt x="0" y="4177906"/>
                </a:lnTo>
                <a:lnTo>
                  <a:pt x="411480" y="4177906"/>
                </a:lnTo>
                <a:lnTo>
                  <a:pt x="411480" y="3766426"/>
                </a:lnTo>
                <a:close/>
              </a:path>
              <a:path w="2857500" h="4178300">
                <a:moveTo>
                  <a:pt x="1764030" y="3142856"/>
                </a:moveTo>
                <a:lnTo>
                  <a:pt x="1460233" y="3142856"/>
                </a:lnTo>
                <a:lnTo>
                  <a:pt x="1352550" y="3224263"/>
                </a:lnTo>
                <a:lnTo>
                  <a:pt x="1352550" y="3554336"/>
                </a:lnTo>
                <a:lnTo>
                  <a:pt x="1764030" y="3554336"/>
                </a:lnTo>
                <a:lnTo>
                  <a:pt x="1764030" y="3142856"/>
                </a:lnTo>
                <a:close/>
              </a:path>
              <a:path w="2857500" h="4178300">
                <a:moveTo>
                  <a:pt x="2857500" y="0"/>
                </a:moveTo>
                <a:lnTo>
                  <a:pt x="2553703" y="0"/>
                </a:lnTo>
                <a:lnTo>
                  <a:pt x="2446020" y="81407"/>
                </a:lnTo>
                <a:lnTo>
                  <a:pt x="2446020" y="411480"/>
                </a:lnTo>
                <a:lnTo>
                  <a:pt x="2857500" y="411480"/>
                </a:lnTo>
                <a:lnTo>
                  <a:pt x="2857500" y="0"/>
                </a:lnTo>
                <a:close/>
              </a:path>
            </a:pathLst>
          </a:custGeom>
          <a:solidFill>
            <a:srgbClr val="C82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hyperlink" Target="mailto:mcahalan@AtlantaLandGroup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hyperlink" Target="mailto:RDillard@atlantalandgroup.com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3540" y="4672273"/>
            <a:ext cx="1935480" cy="20579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599"/>
              </a:lnSpc>
              <a:spcBef>
                <a:spcPts val="100"/>
              </a:spcBef>
            </a:pPr>
            <a:r>
              <a:rPr lang="en-US" sz="1600" spc="10" dirty="0">
                <a:solidFill>
                  <a:srgbClr val="231F20"/>
                </a:solidFill>
                <a:latin typeface="Aptos Display" panose="020B0004020202020204" pitchFamily="34" charset="0"/>
                <a:cs typeface="Verdana"/>
              </a:rPr>
              <a:t>Zion Church Road</a:t>
            </a:r>
          </a:p>
          <a:p>
            <a:pPr marL="12700" marR="5080" algn="ctr">
              <a:lnSpc>
                <a:spcPct val="114599"/>
              </a:lnSpc>
              <a:spcBef>
                <a:spcPts val="100"/>
              </a:spcBef>
            </a:pPr>
            <a:r>
              <a:rPr lang="en-US" sz="1600" spc="10" dirty="0">
                <a:solidFill>
                  <a:srgbClr val="231F20"/>
                </a:solidFill>
                <a:latin typeface="Aptos Display" panose="020B0004020202020204" pitchFamily="34" charset="0"/>
                <a:cs typeface="Verdana"/>
              </a:rPr>
              <a:t>Lewis Braselton Blvd</a:t>
            </a:r>
          </a:p>
          <a:p>
            <a:pPr marL="12700" marR="5080" algn="ctr">
              <a:lnSpc>
                <a:spcPct val="114599"/>
              </a:lnSpc>
              <a:spcBef>
                <a:spcPts val="100"/>
              </a:spcBef>
            </a:pPr>
            <a:endParaRPr lang="en-US" sz="1600" spc="10" dirty="0">
              <a:solidFill>
                <a:srgbClr val="231F20"/>
              </a:solidFill>
              <a:latin typeface="Aptos Display" panose="020B0004020202020204" pitchFamily="34" charset="0"/>
              <a:cs typeface="Verdana"/>
            </a:endParaRPr>
          </a:p>
          <a:p>
            <a:pPr marL="12700" marR="5080" algn="ctr">
              <a:lnSpc>
                <a:spcPct val="114599"/>
              </a:lnSpc>
              <a:spcBef>
                <a:spcPts val="100"/>
              </a:spcBef>
            </a:pPr>
            <a:r>
              <a:rPr lang="en-US" sz="1600" spc="10" dirty="0">
                <a:solidFill>
                  <a:srgbClr val="231F20"/>
                </a:solidFill>
                <a:latin typeface="Aptos Display" panose="020B0004020202020204" pitchFamily="34" charset="0"/>
                <a:cs typeface="Verdana"/>
              </a:rPr>
              <a:t>Asking $200,000</a:t>
            </a:r>
          </a:p>
          <a:p>
            <a:pPr marL="12700" marR="5080" algn="ctr">
              <a:lnSpc>
                <a:spcPct val="114599"/>
              </a:lnSpc>
              <a:spcBef>
                <a:spcPts val="100"/>
              </a:spcBef>
            </a:pPr>
            <a:r>
              <a:rPr lang="en-US" sz="1600" spc="10" dirty="0">
                <a:solidFill>
                  <a:srgbClr val="231F20"/>
                </a:solidFill>
                <a:latin typeface="Aptos Display" panose="020B0004020202020204" pitchFamily="34" charset="0"/>
                <a:cs typeface="Verdana"/>
              </a:rPr>
              <a:t>Asking $450,000</a:t>
            </a:r>
          </a:p>
          <a:p>
            <a:pPr marL="12700" marR="5080" algn="ctr">
              <a:lnSpc>
                <a:spcPct val="114599"/>
              </a:lnSpc>
              <a:spcBef>
                <a:spcPts val="100"/>
              </a:spcBef>
            </a:pPr>
            <a:endParaRPr lang="en-US" sz="1600" spc="10" dirty="0">
              <a:solidFill>
                <a:srgbClr val="231F20"/>
              </a:solidFill>
              <a:latin typeface="Aptos Display" panose="020B0004020202020204" pitchFamily="34" charset="0"/>
              <a:cs typeface="Verdana"/>
            </a:endParaRPr>
          </a:p>
          <a:p>
            <a:pPr marL="12700" marR="5080" algn="ctr">
              <a:lnSpc>
                <a:spcPct val="114599"/>
              </a:lnSpc>
              <a:spcBef>
                <a:spcPts val="100"/>
              </a:spcBef>
            </a:pPr>
            <a:r>
              <a:rPr lang="en-US" sz="1600" spc="10" dirty="0">
                <a:solidFill>
                  <a:srgbClr val="231F20"/>
                </a:solidFill>
                <a:latin typeface="Aptos Display" panose="020B0004020202020204" pitchFamily="34" charset="0"/>
                <a:cs typeface="Verdana"/>
              </a:rPr>
              <a:t>Braselton, GA</a:t>
            </a:r>
            <a:endParaRPr sz="1600" spc="10" dirty="0">
              <a:latin typeface="Aptos Display" panose="020B0004020202020204" pitchFamily="34" charset="0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3200" y="1726304"/>
            <a:ext cx="3069655" cy="7975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7675" marR="5080" indent="-435609" algn="r">
              <a:lnSpc>
                <a:spcPct val="1061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</a:rPr>
              <a:t>KW Commercial Peachtree Road </a:t>
            </a:r>
            <a:br>
              <a:rPr lang="en-US" sz="12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</a:rPr>
            </a:br>
            <a:r>
              <a:rPr sz="12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</a:rPr>
              <a:t>804 Town Blvd. Ste A2040 </a:t>
            </a:r>
            <a:br>
              <a:rPr lang="en-US" sz="12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</a:rPr>
            </a:br>
            <a:r>
              <a:rPr sz="12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</a:rPr>
              <a:t>Atlanta, GA 30319</a:t>
            </a:r>
            <a:endParaRPr sz="1200" spc="10" dirty="0">
              <a:latin typeface="Aptos Display" panose="020B0004020202020204" pitchFamily="34" charset="0"/>
              <a:cs typeface="Century Gothic"/>
            </a:endParaRPr>
          </a:p>
          <a:p>
            <a:pPr marR="5080" algn="r">
              <a:lnSpc>
                <a:spcPct val="100000"/>
              </a:lnSpc>
              <a:spcBef>
                <a:spcPts val="80"/>
              </a:spcBef>
            </a:pPr>
            <a:r>
              <a:rPr sz="12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</a:rPr>
              <a:t>404-419-3500</a:t>
            </a:r>
            <a:endParaRPr sz="1200" spc="10" dirty="0">
              <a:latin typeface="Aptos Display" panose="020B0004020202020204" pitchFamily="34" charset="0"/>
              <a:cs typeface="Century Gothic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00" y="279400"/>
            <a:ext cx="1615681" cy="14286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64410" y="279400"/>
            <a:ext cx="1407515" cy="142868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093719" y="1577145"/>
            <a:ext cx="6964680" cy="0"/>
          </a:xfrm>
          <a:custGeom>
            <a:avLst/>
            <a:gdLst/>
            <a:ahLst/>
            <a:cxnLst/>
            <a:rect l="l" t="t" r="r" b="b"/>
            <a:pathLst>
              <a:path w="6964680">
                <a:moveTo>
                  <a:pt x="0" y="0"/>
                </a:moveTo>
                <a:lnTo>
                  <a:pt x="696468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5100" y="4572000"/>
            <a:ext cx="2372360" cy="0"/>
          </a:xfrm>
          <a:custGeom>
            <a:avLst/>
            <a:gdLst/>
            <a:ahLst/>
            <a:cxnLst/>
            <a:rect l="l" t="t" r="r" b="b"/>
            <a:pathLst>
              <a:path w="2372360">
                <a:moveTo>
                  <a:pt x="0" y="0"/>
                </a:moveTo>
                <a:lnTo>
                  <a:pt x="2371928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5100" y="6781800"/>
            <a:ext cx="2372360" cy="0"/>
          </a:xfrm>
          <a:custGeom>
            <a:avLst/>
            <a:gdLst/>
            <a:ahLst/>
            <a:cxnLst/>
            <a:rect l="l" t="t" r="r" b="b"/>
            <a:pathLst>
              <a:path w="2372360">
                <a:moveTo>
                  <a:pt x="0" y="0"/>
                </a:moveTo>
                <a:lnTo>
                  <a:pt x="2371928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43601" y="339024"/>
            <a:ext cx="3679120" cy="4623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4020" algn="r">
              <a:lnSpc>
                <a:spcPct val="106100"/>
              </a:lnSpc>
            </a:pPr>
            <a:r>
              <a:rPr lang="en-US" sz="14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</a:rPr>
              <a:t>Rosetta Dillard – 404.680.1895 RDillard</a:t>
            </a:r>
            <a:r>
              <a:rPr sz="14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  <a:hlinkClick r:id="rId4"/>
              </a:rPr>
              <a:t>@AtlantaLandGroup.com</a:t>
            </a:r>
            <a:endParaRPr sz="1400" spc="10" dirty="0">
              <a:latin typeface="Aptos Display" panose="020B0004020202020204" pitchFamily="34" charset="0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30" y="2514830"/>
            <a:ext cx="2679700" cy="1855508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35"/>
              </a:spcBef>
            </a:pPr>
            <a:r>
              <a:rPr lang="en-US" sz="3800" spc="300" dirty="0">
                <a:solidFill>
                  <a:srgbClr val="C82E46"/>
                </a:solidFill>
                <a:latin typeface="Aptos SemiBold" panose="020B0004020202020204" pitchFamily="34" charset="0"/>
                <a:cs typeface="Verdana"/>
              </a:rPr>
              <a:t> For Sale</a:t>
            </a:r>
            <a:endParaRPr sz="3800" spc="300" dirty="0">
              <a:latin typeface="Aptos SemiBold" panose="020B0004020202020204" pitchFamily="34" charset="0"/>
              <a:cs typeface="Verdana"/>
            </a:endParaRPr>
          </a:p>
          <a:p>
            <a:pPr marL="12700" marR="5080" algn="ctr">
              <a:lnSpc>
                <a:spcPct val="113999"/>
              </a:lnSpc>
              <a:spcBef>
                <a:spcPts val="350"/>
              </a:spcBef>
              <a:tabLst>
                <a:tab pos="295910" algn="l"/>
              </a:tabLst>
            </a:pPr>
            <a:r>
              <a:rPr lang="en-US" sz="1900" b="1" spc="300" dirty="0">
                <a:solidFill>
                  <a:srgbClr val="414042"/>
                </a:solidFill>
                <a:latin typeface="Aptos SemiBold" panose="020B0004020202020204" pitchFamily="34" charset="0"/>
                <a:cs typeface="Century Gothic"/>
              </a:rPr>
              <a:t>1.01 +/- Acres</a:t>
            </a:r>
          </a:p>
          <a:p>
            <a:pPr marL="12700" marR="5080" algn="ctr">
              <a:lnSpc>
                <a:spcPct val="113999"/>
              </a:lnSpc>
              <a:spcBef>
                <a:spcPts val="350"/>
              </a:spcBef>
              <a:tabLst>
                <a:tab pos="295910" algn="l"/>
              </a:tabLst>
            </a:pPr>
            <a:r>
              <a:rPr lang="en-US" sz="1900" b="1" spc="300" dirty="0">
                <a:solidFill>
                  <a:srgbClr val="414042"/>
                </a:solidFill>
                <a:latin typeface="Aptos SemiBold" panose="020B0004020202020204" pitchFamily="34" charset="0"/>
                <a:cs typeface="Century Gothic"/>
              </a:rPr>
              <a:t>0.98 +/- Acres Commercial Land</a:t>
            </a:r>
            <a:endParaRPr sz="1900" spc="300" dirty="0">
              <a:latin typeface="Aptos SemiBold" panose="020B0004020202020204" pitchFamily="34" charset="0"/>
              <a:cs typeface="Century Gothic"/>
            </a:endParaRPr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0A9421C9-1A5A-DC5E-3394-468BB5B712AA}"/>
              </a:ext>
            </a:extLst>
          </p:cNvPr>
          <p:cNvSpPr txBox="1"/>
          <p:nvPr/>
        </p:nvSpPr>
        <p:spPr>
          <a:xfrm>
            <a:off x="5943600" y="914400"/>
            <a:ext cx="3679120" cy="4623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4020" algn="r">
              <a:lnSpc>
                <a:spcPct val="106100"/>
              </a:lnSpc>
            </a:pPr>
            <a:r>
              <a:rPr lang="en-US" sz="14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</a:rPr>
              <a:t>Trip Smith- 678.642.4640</a:t>
            </a:r>
            <a:r>
              <a:rPr sz="14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</a:rPr>
              <a:t> </a:t>
            </a:r>
            <a:r>
              <a:rPr lang="en-US" sz="14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</a:rPr>
              <a:t>TSmith</a:t>
            </a:r>
            <a:r>
              <a:rPr sz="14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  <a:hlinkClick r:id="rId4"/>
              </a:rPr>
              <a:t>@AtlantaLandGroup.com</a:t>
            </a:r>
            <a:endParaRPr sz="1400" spc="10" dirty="0">
              <a:latin typeface="Aptos Display" panose="020B0004020202020204" pitchFamily="34" charset="0"/>
              <a:cs typeface="Century Gothi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ECF843-4C90-7517-D265-B7D6BD5B9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2593483"/>
            <a:ext cx="6550660" cy="511753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84E7C78-76D5-625C-8749-3206AEF74D11}"/>
              </a:ext>
            </a:extLst>
          </p:cNvPr>
          <p:cNvSpPr/>
          <p:nvPr/>
        </p:nvSpPr>
        <p:spPr>
          <a:xfrm>
            <a:off x="8229600" y="4318612"/>
            <a:ext cx="594911" cy="462708"/>
          </a:xfrm>
          <a:custGeom>
            <a:avLst/>
            <a:gdLst>
              <a:gd name="connsiteX0" fmla="*/ 0 w 594911"/>
              <a:gd name="connsiteY0" fmla="*/ 99152 h 462708"/>
              <a:gd name="connsiteX1" fmla="*/ 187287 w 594911"/>
              <a:gd name="connsiteY1" fmla="*/ 462708 h 462708"/>
              <a:gd name="connsiteX2" fmla="*/ 242371 w 594911"/>
              <a:gd name="connsiteY2" fmla="*/ 363557 h 462708"/>
              <a:gd name="connsiteX3" fmla="*/ 352540 w 594911"/>
              <a:gd name="connsiteY3" fmla="*/ 253388 h 462708"/>
              <a:gd name="connsiteX4" fmla="*/ 451692 w 594911"/>
              <a:gd name="connsiteY4" fmla="*/ 176270 h 462708"/>
              <a:gd name="connsiteX5" fmla="*/ 572877 w 594911"/>
              <a:gd name="connsiteY5" fmla="*/ 110169 h 462708"/>
              <a:gd name="connsiteX6" fmla="*/ 594911 w 594911"/>
              <a:gd name="connsiteY6" fmla="*/ 77118 h 462708"/>
              <a:gd name="connsiteX7" fmla="*/ 594911 w 594911"/>
              <a:gd name="connsiteY7" fmla="*/ 22034 h 462708"/>
              <a:gd name="connsiteX8" fmla="*/ 506776 w 594911"/>
              <a:gd name="connsiteY8" fmla="*/ 0 h 462708"/>
              <a:gd name="connsiteX9" fmla="*/ 418641 w 594911"/>
              <a:gd name="connsiteY9" fmla="*/ 0 h 462708"/>
              <a:gd name="connsiteX10" fmla="*/ 253388 w 594911"/>
              <a:gd name="connsiteY10" fmla="*/ 0 h 462708"/>
              <a:gd name="connsiteX11" fmla="*/ 143219 w 594911"/>
              <a:gd name="connsiteY11" fmla="*/ 44068 h 462708"/>
              <a:gd name="connsiteX12" fmla="*/ 0 w 594911"/>
              <a:gd name="connsiteY12" fmla="*/ 99152 h 46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4911" h="462708">
                <a:moveTo>
                  <a:pt x="0" y="99152"/>
                </a:moveTo>
                <a:lnTo>
                  <a:pt x="187287" y="462708"/>
                </a:lnTo>
                <a:lnTo>
                  <a:pt x="242371" y="363557"/>
                </a:lnTo>
                <a:lnTo>
                  <a:pt x="352540" y="253388"/>
                </a:lnTo>
                <a:lnTo>
                  <a:pt x="451692" y="176270"/>
                </a:lnTo>
                <a:lnTo>
                  <a:pt x="572877" y="110169"/>
                </a:lnTo>
                <a:lnTo>
                  <a:pt x="594911" y="77118"/>
                </a:lnTo>
                <a:lnTo>
                  <a:pt x="594911" y="22034"/>
                </a:lnTo>
                <a:lnTo>
                  <a:pt x="506776" y="0"/>
                </a:lnTo>
                <a:lnTo>
                  <a:pt x="418641" y="0"/>
                </a:lnTo>
                <a:lnTo>
                  <a:pt x="253388" y="0"/>
                </a:lnTo>
                <a:lnTo>
                  <a:pt x="143219" y="44068"/>
                </a:lnTo>
                <a:lnTo>
                  <a:pt x="0" y="99152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13A241-8C04-8B46-C9CF-8E223AF32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398" y="0"/>
            <a:ext cx="10058399" cy="7772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1BD9E5-EF5F-6782-0D03-BB5768C9CF9C}"/>
              </a:ext>
            </a:extLst>
          </p:cNvPr>
          <p:cNvSpPr txBox="1"/>
          <p:nvPr/>
        </p:nvSpPr>
        <p:spPr>
          <a:xfrm>
            <a:off x="381000" y="2057400"/>
            <a:ext cx="271271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 Narrow" panose="020B0004020202020204" pitchFamily="34" charset="0"/>
              </a:rPr>
              <a:t>+/- 0.98 Acres</a:t>
            </a:r>
          </a:p>
          <a:p>
            <a:endParaRPr lang="en-US" sz="1400" dirty="0">
              <a:latin typeface="Aptos Narrow" panose="020B0004020202020204" pitchFamily="34" charset="0"/>
            </a:endParaRPr>
          </a:p>
          <a:p>
            <a:r>
              <a:rPr lang="en-US" sz="1400" dirty="0">
                <a:latin typeface="Aptos Narrow" panose="020B0004020202020204" pitchFamily="34" charset="0"/>
              </a:rPr>
              <a:t>Zoned Commercial </a:t>
            </a:r>
          </a:p>
          <a:p>
            <a:endParaRPr lang="en-US" sz="1400" dirty="0">
              <a:latin typeface="Aptos Narrow" panose="020B0004020202020204" pitchFamily="34" charset="0"/>
            </a:endParaRPr>
          </a:p>
          <a:p>
            <a:r>
              <a:rPr lang="en-US" sz="1400" dirty="0">
                <a:latin typeface="Aptos Narrow" panose="020B0004020202020204" pitchFamily="34" charset="0"/>
              </a:rPr>
              <a:t>All Utilities Available</a:t>
            </a:r>
          </a:p>
          <a:p>
            <a:endParaRPr lang="en-US" sz="1400" dirty="0">
              <a:latin typeface="Aptos Narrow" panose="020B0004020202020204" pitchFamily="34" charset="0"/>
            </a:endParaRPr>
          </a:p>
          <a:p>
            <a:r>
              <a:rPr lang="en-US" sz="1400" dirty="0">
                <a:latin typeface="Aptos Narrow" panose="020B0004020202020204" pitchFamily="34" charset="0"/>
              </a:rPr>
              <a:t>Fully Entitled, All Zoning Approved</a:t>
            </a:r>
          </a:p>
          <a:p>
            <a:endParaRPr lang="en-US" sz="1400" dirty="0">
              <a:latin typeface="Aptos Narrow" panose="020B0004020202020204" pitchFamily="34" charset="0"/>
            </a:endParaRPr>
          </a:p>
          <a:p>
            <a:r>
              <a:rPr lang="en-US" sz="1400" dirty="0">
                <a:latin typeface="Aptos Narrow" panose="020B0004020202020204" pitchFamily="34" charset="0"/>
              </a:rPr>
              <a:t>High Traffic Corner Tract at Zion Church Road and Lewis Braselton Boulevard</a:t>
            </a:r>
          </a:p>
          <a:p>
            <a:endParaRPr lang="en-US" sz="1400" dirty="0">
              <a:latin typeface="Aptos Narrow" panose="020B0004020202020204" pitchFamily="34" charset="0"/>
            </a:endParaRPr>
          </a:p>
          <a:p>
            <a:r>
              <a:rPr lang="en-US" sz="1400" dirty="0">
                <a:latin typeface="Aptos Narrow" panose="020B0004020202020204" pitchFamily="34" charset="0"/>
              </a:rPr>
              <a:t>Flat, Level Topography</a:t>
            </a:r>
          </a:p>
          <a:p>
            <a:endParaRPr lang="en-US" sz="1400" dirty="0">
              <a:latin typeface="Aptos Narrow" panose="020B0004020202020204" pitchFamily="34" charset="0"/>
            </a:endParaRPr>
          </a:p>
          <a:p>
            <a:r>
              <a:rPr lang="en-US" sz="1400" dirty="0">
                <a:latin typeface="Aptos Narrow" panose="020B0004020202020204" pitchFamily="34" charset="0"/>
              </a:rPr>
              <a:t>Income-Generating Property Currently On-Site</a:t>
            </a:r>
          </a:p>
          <a:p>
            <a:endParaRPr lang="en-US" sz="1400" dirty="0">
              <a:latin typeface="Aptos Narrow" panose="020B0004020202020204" pitchFamily="34" charset="0"/>
            </a:endParaRPr>
          </a:p>
          <a:p>
            <a:r>
              <a:rPr lang="en-US" sz="1400" dirty="0">
                <a:latin typeface="Aptos Narrow" panose="020B0004020202020204" pitchFamily="34" charset="0"/>
              </a:rPr>
              <a:t>Excellent Opportunity to Assemble Land</a:t>
            </a:r>
          </a:p>
          <a:p>
            <a:endParaRPr lang="en-US" sz="1400" dirty="0">
              <a:latin typeface="Aptos Narrow" panose="020B0004020202020204" pitchFamily="34" charset="0"/>
            </a:endParaRPr>
          </a:p>
          <a:p>
            <a:r>
              <a:rPr lang="en-US" sz="1400" dirty="0">
                <a:latin typeface="Aptos Narrow" panose="020B00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D3101B-4B3F-B87E-34C3-8491DCBDFE9C}"/>
              </a:ext>
            </a:extLst>
          </p:cNvPr>
          <p:cNvSpPr txBox="1"/>
          <p:nvPr/>
        </p:nvSpPr>
        <p:spPr>
          <a:xfrm>
            <a:off x="6553200" y="5943600"/>
            <a:ext cx="121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28C9E7-0BE0-925D-F832-CC8C69811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362200"/>
            <a:ext cx="6478591" cy="5299835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91943BB-572F-F501-B280-400926C18436}"/>
              </a:ext>
            </a:extLst>
          </p:cNvPr>
          <p:cNvSpPr/>
          <p:nvPr/>
        </p:nvSpPr>
        <p:spPr>
          <a:xfrm>
            <a:off x="8091889" y="4114800"/>
            <a:ext cx="671111" cy="533400"/>
          </a:xfrm>
          <a:custGeom>
            <a:avLst/>
            <a:gdLst>
              <a:gd name="connsiteX0" fmla="*/ 0 w 594911"/>
              <a:gd name="connsiteY0" fmla="*/ 99152 h 462708"/>
              <a:gd name="connsiteX1" fmla="*/ 187287 w 594911"/>
              <a:gd name="connsiteY1" fmla="*/ 462708 h 462708"/>
              <a:gd name="connsiteX2" fmla="*/ 242371 w 594911"/>
              <a:gd name="connsiteY2" fmla="*/ 363557 h 462708"/>
              <a:gd name="connsiteX3" fmla="*/ 352540 w 594911"/>
              <a:gd name="connsiteY3" fmla="*/ 253388 h 462708"/>
              <a:gd name="connsiteX4" fmla="*/ 451692 w 594911"/>
              <a:gd name="connsiteY4" fmla="*/ 176270 h 462708"/>
              <a:gd name="connsiteX5" fmla="*/ 572877 w 594911"/>
              <a:gd name="connsiteY5" fmla="*/ 110169 h 462708"/>
              <a:gd name="connsiteX6" fmla="*/ 594911 w 594911"/>
              <a:gd name="connsiteY6" fmla="*/ 77118 h 462708"/>
              <a:gd name="connsiteX7" fmla="*/ 594911 w 594911"/>
              <a:gd name="connsiteY7" fmla="*/ 22034 h 462708"/>
              <a:gd name="connsiteX8" fmla="*/ 506776 w 594911"/>
              <a:gd name="connsiteY8" fmla="*/ 0 h 462708"/>
              <a:gd name="connsiteX9" fmla="*/ 418641 w 594911"/>
              <a:gd name="connsiteY9" fmla="*/ 0 h 462708"/>
              <a:gd name="connsiteX10" fmla="*/ 253388 w 594911"/>
              <a:gd name="connsiteY10" fmla="*/ 0 h 462708"/>
              <a:gd name="connsiteX11" fmla="*/ 143219 w 594911"/>
              <a:gd name="connsiteY11" fmla="*/ 44068 h 462708"/>
              <a:gd name="connsiteX12" fmla="*/ 0 w 594911"/>
              <a:gd name="connsiteY12" fmla="*/ 99152 h 46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4911" h="462708">
                <a:moveTo>
                  <a:pt x="0" y="99152"/>
                </a:moveTo>
                <a:lnTo>
                  <a:pt x="187287" y="462708"/>
                </a:lnTo>
                <a:lnTo>
                  <a:pt x="242371" y="363557"/>
                </a:lnTo>
                <a:lnTo>
                  <a:pt x="352540" y="253388"/>
                </a:lnTo>
                <a:lnTo>
                  <a:pt x="451692" y="176270"/>
                </a:lnTo>
                <a:lnTo>
                  <a:pt x="572877" y="110169"/>
                </a:lnTo>
                <a:lnTo>
                  <a:pt x="594911" y="77118"/>
                </a:lnTo>
                <a:lnTo>
                  <a:pt x="594911" y="22034"/>
                </a:lnTo>
                <a:lnTo>
                  <a:pt x="506776" y="0"/>
                </a:lnTo>
                <a:lnTo>
                  <a:pt x="418641" y="0"/>
                </a:lnTo>
                <a:lnTo>
                  <a:pt x="253388" y="0"/>
                </a:lnTo>
                <a:lnTo>
                  <a:pt x="143219" y="44068"/>
                </a:lnTo>
                <a:lnTo>
                  <a:pt x="0" y="99152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3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13A241-8C04-8B46-C9CF-8E223AF32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398" y="0"/>
            <a:ext cx="10058399" cy="7772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1BD9E5-EF5F-6782-0D03-BB5768C9CF9C}"/>
              </a:ext>
            </a:extLst>
          </p:cNvPr>
          <p:cNvSpPr txBox="1"/>
          <p:nvPr/>
        </p:nvSpPr>
        <p:spPr>
          <a:xfrm>
            <a:off x="381000" y="2057400"/>
            <a:ext cx="27127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 Narrow" panose="020B0004020202020204" pitchFamily="34" charset="0"/>
              </a:rPr>
              <a:t>+/- 1.01 Acres</a:t>
            </a:r>
          </a:p>
          <a:p>
            <a:endParaRPr lang="en-US" sz="1400" dirty="0">
              <a:latin typeface="Aptos Narrow" panose="020B0004020202020204" pitchFamily="34" charset="0"/>
            </a:endParaRPr>
          </a:p>
          <a:p>
            <a:r>
              <a:rPr lang="en-US" sz="1400" dirty="0">
                <a:latin typeface="Aptos Narrow" panose="020B0004020202020204" pitchFamily="34" charset="0"/>
              </a:rPr>
              <a:t>Zoned Commercial </a:t>
            </a:r>
          </a:p>
          <a:p>
            <a:endParaRPr lang="en-US" sz="1400" dirty="0">
              <a:latin typeface="Aptos Narrow" panose="020B0004020202020204" pitchFamily="34" charset="0"/>
            </a:endParaRPr>
          </a:p>
          <a:p>
            <a:r>
              <a:rPr lang="en-US" sz="1400" dirty="0">
                <a:latin typeface="Aptos Narrow" panose="020B0004020202020204" pitchFamily="34" charset="0"/>
              </a:rPr>
              <a:t>All Utilities Available</a:t>
            </a:r>
          </a:p>
          <a:p>
            <a:endParaRPr lang="en-US" sz="1400" dirty="0">
              <a:latin typeface="Aptos Narrow" panose="020B0004020202020204" pitchFamily="34" charset="0"/>
            </a:endParaRPr>
          </a:p>
          <a:p>
            <a:r>
              <a:rPr lang="en-US" sz="1400" dirty="0">
                <a:latin typeface="Aptos Narrow" panose="020B0004020202020204" pitchFamily="34" charset="0"/>
              </a:rPr>
              <a:t>Fully Entitled, All Zoning Approved</a:t>
            </a:r>
          </a:p>
          <a:p>
            <a:endParaRPr lang="en-US" sz="1400" dirty="0">
              <a:latin typeface="Aptos Narrow" panose="020B0004020202020204" pitchFamily="34" charset="0"/>
            </a:endParaRPr>
          </a:p>
          <a:p>
            <a:r>
              <a:rPr lang="en-US" sz="1400" dirty="0">
                <a:latin typeface="Aptos Narrow" panose="020B0004020202020204" pitchFamily="34" charset="0"/>
              </a:rPr>
              <a:t>Frontage on Zion Church Road</a:t>
            </a:r>
          </a:p>
          <a:p>
            <a:endParaRPr lang="en-US" sz="1400" dirty="0">
              <a:latin typeface="Aptos Narrow" panose="020B0004020202020204" pitchFamily="34" charset="0"/>
            </a:endParaRPr>
          </a:p>
          <a:p>
            <a:r>
              <a:rPr lang="en-US" sz="1400" dirty="0">
                <a:latin typeface="Aptos Narrow" panose="020B0004020202020204" pitchFamily="34" charset="0"/>
              </a:rPr>
              <a:t>Nearby Other Small, Commercial Buildings</a:t>
            </a:r>
          </a:p>
          <a:p>
            <a:endParaRPr lang="en-US" sz="1400" dirty="0">
              <a:latin typeface="Aptos Narrow" panose="020B0004020202020204" pitchFamily="34" charset="0"/>
            </a:endParaRPr>
          </a:p>
          <a:p>
            <a:r>
              <a:rPr lang="en-US" sz="1400" dirty="0">
                <a:latin typeface="Aptos Narrow" panose="020B0004020202020204" pitchFamily="34" charset="0"/>
              </a:rPr>
              <a:t>Flat, Level Topography</a:t>
            </a:r>
          </a:p>
          <a:p>
            <a:endParaRPr lang="en-US" sz="1400" dirty="0">
              <a:latin typeface="Aptos Narrow" panose="020B0004020202020204" pitchFamily="34" charset="0"/>
            </a:endParaRPr>
          </a:p>
          <a:p>
            <a:r>
              <a:rPr lang="en-US" sz="1400" dirty="0">
                <a:latin typeface="Aptos Narrow" panose="020B0004020202020204" pitchFamily="34" charset="0"/>
              </a:rPr>
              <a:t>Excellent Opportunity to Assemble Land</a:t>
            </a:r>
          </a:p>
          <a:p>
            <a:r>
              <a:rPr lang="en-US" sz="1400" dirty="0">
                <a:latin typeface="Aptos Narrow" panose="020B00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D3101B-4B3F-B87E-34C3-8491DCBDFE9C}"/>
              </a:ext>
            </a:extLst>
          </p:cNvPr>
          <p:cNvSpPr txBox="1"/>
          <p:nvPr/>
        </p:nvSpPr>
        <p:spPr>
          <a:xfrm>
            <a:off x="6553200" y="5943600"/>
            <a:ext cx="121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03C07F-9163-FDF2-3BB3-CAF7DAEE7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362200"/>
            <a:ext cx="6550660" cy="511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2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A9B84-1609-B469-72FB-5943C27E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066800"/>
            <a:ext cx="2971800" cy="584775"/>
          </a:xfrm>
        </p:spPr>
        <p:txBody>
          <a:bodyPr/>
          <a:lstStyle/>
          <a:p>
            <a:pPr algn="l"/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Tenorite" panose="00000500000000000000" pitchFamily="2" charset="0"/>
                <a:cs typeface="Cordia New" panose="020B0502040204020203" pitchFamily="34" charset="-34"/>
              </a:rPr>
              <a:t>Parcel Map</a:t>
            </a:r>
          </a:p>
        </p:txBody>
      </p:sp>
      <p:pic>
        <p:nvPicPr>
          <p:cNvPr id="5" name="object 6">
            <a:extLst>
              <a:ext uri="{FF2B5EF4-FFF2-40B4-BE49-F238E27FC236}">
                <a16:creationId xmlns:a16="http://schemas.microsoft.com/office/drawing/2014/main" id="{48E6D7D8-66F8-1C2E-DCDE-683EF73B650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00" y="279400"/>
            <a:ext cx="1615681" cy="1428684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AA944A5B-F115-3343-F699-8BDD2A0D15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00" y="279400"/>
            <a:ext cx="1615681" cy="1428684"/>
          </a:xfrm>
          <a:prstGeom prst="rect">
            <a:avLst/>
          </a:prstGeom>
        </p:spPr>
      </p:pic>
      <p:pic>
        <p:nvPicPr>
          <p:cNvPr id="7" name="object 8">
            <a:extLst>
              <a:ext uri="{FF2B5EF4-FFF2-40B4-BE49-F238E27FC236}">
                <a16:creationId xmlns:a16="http://schemas.microsoft.com/office/drawing/2014/main" id="{CDEC53E2-5A78-92ED-46D4-BFF1A6D9330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400" y="279400"/>
            <a:ext cx="1407515" cy="142868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76481B-9EFA-F9A1-3166-24997E1BC8A4}"/>
              </a:ext>
            </a:extLst>
          </p:cNvPr>
          <p:cNvCxnSpPr>
            <a:cxnSpLocks/>
          </p:cNvCxnSpPr>
          <p:nvPr/>
        </p:nvCxnSpPr>
        <p:spPr>
          <a:xfrm>
            <a:off x="731520" y="1828800"/>
            <a:ext cx="8686800" cy="0"/>
          </a:xfrm>
          <a:prstGeom prst="line">
            <a:avLst/>
          </a:prstGeom>
          <a:ln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3B8E66C-51EB-B971-9C2E-E325CD471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831" y="2590801"/>
            <a:ext cx="4938369" cy="47526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5A3D04-A324-C311-B236-CF67D30884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2567848"/>
            <a:ext cx="4876800" cy="47756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E2FA69-4CBB-6A48-0D02-ED75496FB3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2567848"/>
            <a:ext cx="228602" cy="47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85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6">
            <a:extLst>
              <a:ext uri="{FF2B5EF4-FFF2-40B4-BE49-F238E27FC236}">
                <a16:creationId xmlns:a16="http://schemas.microsoft.com/office/drawing/2014/main" id="{48E6D7D8-66F8-1C2E-DCDE-683EF73B650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00" y="279400"/>
            <a:ext cx="1615681" cy="1428684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AA944A5B-F115-3343-F699-8BDD2A0D15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00" y="279400"/>
            <a:ext cx="1615681" cy="1428684"/>
          </a:xfrm>
          <a:prstGeom prst="rect">
            <a:avLst/>
          </a:prstGeom>
        </p:spPr>
      </p:pic>
      <p:pic>
        <p:nvPicPr>
          <p:cNvPr id="7" name="object 8">
            <a:extLst>
              <a:ext uri="{FF2B5EF4-FFF2-40B4-BE49-F238E27FC236}">
                <a16:creationId xmlns:a16="http://schemas.microsoft.com/office/drawing/2014/main" id="{CDEC53E2-5A78-92ED-46D4-BFF1A6D9330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400" y="279400"/>
            <a:ext cx="1407515" cy="142868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76481B-9EFA-F9A1-3166-24997E1BC8A4}"/>
              </a:ext>
            </a:extLst>
          </p:cNvPr>
          <p:cNvCxnSpPr>
            <a:cxnSpLocks/>
          </p:cNvCxnSpPr>
          <p:nvPr/>
        </p:nvCxnSpPr>
        <p:spPr>
          <a:xfrm>
            <a:off x="731520" y="1828800"/>
            <a:ext cx="8686800" cy="0"/>
          </a:xfrm>
          <a:prstGeom prst="line">
            <a:avLst/>
          </a:prstGeom>
          <a:ln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EDC7674-2689-1029-7624-B16D5E12DFF8}"/>
              </a:ext>
            </a:extLst>
          </p:cNvPr>
          <p:cNvSpPr txBox="1"/>
          <p:nvPr/>
        </p:nvSpPr>
        <p:spPr>
          <a:xfrm>
            <a:off x="1389129" y="5342235"/>
            <a:ext cx="2971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Tenorite" panose="00000500000000000000" pitchFamily="2" charset="0"/>
              </a:rPr>
              <a:t>Rosetta Dillard</a:t>
            </a:r>
          </a:p>
          <a:p>
            <a:pPr algn="ctr"/>
            <a:r>
              <a:rPr lang="en-US" sz="1400" dirty="0">
                <a:latin typeface="Tenorite" panose="00000500000000000000" pitchFamily="2" charset="0"/>
              </a:rPr>
              <a:t>Associate Broker</a:t>
            </a:r>
          </a:p>
          <a:p>
            <a:pPr algn="ctr"/>
            <a:r>
              <a:rPr lang="en-US" sz="1400" dirty="0">
                <a:latin typeface="Tenorite" panose="00000500000000000000" pitchFamily="2" charset="0"/>
              </a:rPr>
              <a:t>Atlanta Land Group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Tenorite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RDillard@atlantalandgroup.com</a:t>
            </a:r>
            <a:r>
              <a:rPr lang="en-US" sz="1400" dirty="0">
                <a:solidFill>
                  <a:srgbClr val="FFFFFF"/>
                </a:solidFill>
                <a:latin typeface="Tenorite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r>
              <a:rPr lang="en-US" sz="1400" dirty="0">
                <a:latin typeface="Tenorite" panose="00000500000000000000" pitchFamily="2" charset="0"/>
              </a:rPr>
              <a:t>404.680.1895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3AD7B5-1D2B-E963-79D1-64FCDD2CC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5943600"/>
            <a:ext cx="323979" cy="581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75AB6F-3D4A-61BD-0322-CB1E08FA9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6006947"/>
            <a:ext cx="933580" cy="5811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EF0CEF-85AF-9207-B4E3-6E797C4FE13A}"/>
              </a:ext>
            </a:extLst>
          </p:cNvPr>
          <p:cNvSpPr txBox="1"/>
          <p:nvPr/>
        </p:nvSpPr>
        <p:spPr>
          <a:xfrm rot="10800000" flipV="1">
            <a:off x="4876800" y="5342234"/>
            <a:ext cx="2667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Tenorite" panose="00000500000000000000" pitchFamily="2" charset="0"/>
              </a:rPr>
              <a:t>Trip Smith</a:t>
            </a:r>
          </a:p>
          <a:p>
            <a:pPr algn="ctr"/>
            <a:r>
              <a:rPr lang="en-US" sz="1400" dirty="0">
                <a:latin typeface="Tenorite" panose="00000500000000000000" pitchFamily="2" charset="0"/>
              </a:rPr>
              <a:t>Associate Broker</a:t>
            </a:r>
          </a:p>
          <a:p>
            <a:pPr algn="ctr"/>
            <a:r>
              <a:rPr lang="en-US" sz="1400" dirty="0">
                <a:latin typeface="Tenorite" panose="00000500000000000000" pitchFamily="2" charset="0"/>
              </a:rPr>
              <a:t>Atlanta Land Group</a:t>
            </a:r>
          </a:p>
          <a:p>
            <a:pPr algn="ctr"/>
            <a:r>
              <a:rPr lang="en-US" sz="1400" u="sng" dirty="0">
                <a:solidFill>
                  <a:schemeClr val="tx1"/>
                </a:solidFill>
                <a:latin typeface="Tenorite" panose="00000500000000000000" pitchFamily="2" charset="0"/>
              </a:rPr>
              <a:t>TSmith@atlantalandgroup.com</a:t>
            </a:r>
          </a:p>
          <a:p>
            <a:pPr algn="ctr"/>
            <a:r>
              <a:rPr lang="en-US" sz="1400" dirty="0">
                <a:latin typeface="Tenorite" panose="00000500000000000000" pitchFamily="2" charset="0"/>
              </a:rPr>
              <a:t>678.642.4640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17B1F8-CA1E-1EE8-500E-D1E7C377E9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010" y="2883694"/>
            <a:ext cx="933580" cy="5811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B2459D-B29E-8D37-9D87-9441C55BB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6581694"/>
            <a:ext cx="933580" cy="581106"/>
          </a:xfrm>
          <a:prstGeom prst="rect">
            <a:avLst/>
          </a:prstGeom>
        </p:spPr>
      </p:pic>
      <p:pic>
        <p:nvPicPr>
          <p:cNvPr id="15" name="object 10">
            <a:extLst>
              <a:ext uri="{FF2B5EF4-FFF2-40B4-BE49-F238E27FC236}">
                <a16:creationId xmlns:a16="http://schemas.microsoft.com/office/drawing/2014/main" id="{13CC7353-2CD7-AB4D-CED8-88A270C2FF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4016" y="1588481"/>
            <a:ext cx="2682026" cy="3633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F76272A-CC2E-6299-EA7E-B68A43E2A3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1623" y="1588481"/>
            <a:ext cx="2682026" cy="3633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9684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5200D0F377942A6A373D76806B99A" ma:contentTypeVersion="15" ma:contentTypeDescription="Create a new document." ma:contentTypeScope="" ma:versionID="06603598b395dfd6d6057062fa80bfa0">
  <xsd:schema xmlns:xsd="http://www.w3.org/2001/XMLSchema" xmlns:xs="http://www.w3.org/2001/XMLSchema" xmlns:p="http://schemas.microsoft.com/office/2006/metadata/properties" xmlns:ns2="39ddddd3-27f1-4d64-ada2-f3adb8aee136" xmlns:ns3="2c36ca6a-727f-4885-b343-b004ec26daa2" targetNamespace="http://schemas.microsoft.com/office/2006/metadata/properties" ma:root="true" ma:fieldsID="50e7c5973d99c47f6b751f44e237d219" ns2:_="" ns3:_="">
    <xsd:import namespace="39ddddd3-27f1-4d64-ada2-f3adb8aee136"/>
    <xsd:import namespace="2c36ca6a-727f-4885-b343-b004ec26da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dddd3-27f1-4d64-ada2-f3adb8aee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7cf5abd-1597-41f9-a3d7-c3064fcc80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6ca6a-727f-4885-b343-b004ec26daa2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2b0b17e9-002b-48da-8b99-6dbcea1b5868}" ma:internalName="TaxCatchAll" ma:showField="CatchAllData" ma:web="2c36ca6a-727f-4885-b343-b004ec26da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324465-7F47-4111-8C55-D6F84B7A41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6B3C72-91BD-441E-9372-7501299D58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ddddd3-27f1-4d64-ada2-f3adb8aee136"/>
    <ds:schemaRef ds:uri="2c36ca6a-727f-4885-b343-b004ec26da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11598</TotalTime>
  <Words>166</Words>
  <Application>Microsoft Office PowerPoint</Application>
  <PresentationFormat>Custom</PresentationFormat>
  <Paragraphs>59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 Display</vt:lpstr>
      <vt:lpstr>Aptos Narrow</vt:lpstr>
      <vt:lpstr>Aptos SemiBold</vt:lpstr>
      <vt:lpstr>Calibri</vt:lpstr>
      <vt:lpstr>Tenorite</vt:lpstr>
      <vt:lpstr>Office Theme</vt:lpstr>
      <vt:lpstr>PowerPoint Presentation</vt:lpstr>
      <vt:lpstr>PowerPoint Presentation</vt:lpstr>
      <vt:lpstr>PowerPoint Presentation</vt:lpstr>
      <vt:lpstr>Parcel Map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Vick</dc:creator>
  <cp:lastModifiedBy>Crystal Vick</cp:lastModifiedBy>
  <cp:revision>28</cp:revision>
  <cp:lastPrinted>2024-09-06T15:48:10Z</cp:lastPrinted>
  <dcterms:created xsi:type="dcterms:W3CDTF">2024-07-29T13:16:40Z</dcterms:created>
  <dcterms:modified xsi:type="dcterms:W3CDTF">2024-11-12T18:19:37Z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2024-07-29T00:00:00Z</vt:filetime>
  </property>
  <property fmtid="{D5CDD505-2E9C-101B-9397-08002B2CF9AE}" pid="3" name="Creator">
    <vt:lpwstr>Adobe InDesign 19.3 (Windows)</vt:lpwstr>
  </property>
  <property fmtid="{D5CDD505-2E9C-101B-9397-08002B2CF9AE}" pid="4" name="LastSaved">
    <vt:filetime>2024-07-29T00:00:00Z</vt:filetime>
  </property>
  <property fmtid="{D5CDD505-2E9C-101B-9397-08002B2CF9AE}" pid="5" name="Producer">
    <vt:lpwstr>Adobe PDF Library 17.0</vt:lpwstr>
  </property>
</Properties>
</file>